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0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931D5-7FFE-181F-D069-EFE71E256F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E2E747-C998-CD57-44B0-9F3C437C3C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C0DEF3-9D80-2800-65E0-66F40D8FC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4E2DE-F654-490F-A002-4C6111620E16}" type="datetimeFigureOut">
              <a:rPr lang="en-US" smtClean="0"/>
              <a:t>3/8/2025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C11427-9A09-8107-A889-AF98F6A2B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411761-45E3-7423-5299-AA4ABF029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D882B-BCAF-4653-AEBB-73BC16586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613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50BA1C-F8D8-3AD1-03B8-E9AD5C640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0F2B7E-A4A8-0325-156F-A691B99D48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2912AA-9BB7-C677-180F-C8CBAEAF5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4E2DE-F654-490F-A002-4C6111620E16}" type="datetimeFigureOut">
              <a:rPr lang="en-US" smtClean="0"/>
              <a:t>3/8/2025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A9C9B0-0D63-2053-97A0-1BCFF572F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EF6FBF-C5B4-8B12-B517-381ECE2E1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D882B-BCAF-4653-AEBB-73BC16586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535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8CB279-01B1-0019-46F2-B0BEB0BB23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B0A699-F3F0-AB0E-FA1E-26184FEA2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E62B1C-0239-F48E-DE02-6BB39D2A1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4E2DE-F654-490F-A002-4C6111620E16}" type="datetimeFigureOut">
              <a:rPr lang="en-US" smtClean="0"/>
              <a:t>3/8/2025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4135F0-7F0D-FD52-AEC2-81B7DCF90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67CEE-75FC-F3F9-A62D-A318BE2A2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D882B-BCAF-4653-AEBB-73BC16586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113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DD336-BE24-EDBE-BA47-0669B444D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0A34E4-2099-5B95-C969-B0BAE0BB7C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2F817A-B10C-51E0-9D41-8A249F984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4E2DE-F654-490F-A002-4C6111620E16}" type="datetimeFigureOut">
              <a:rPr lang="en-US" smtClean="0"/>
              <a:t>3/8/2025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1DDBBB-2092-4A2D-C63E-4F10043D1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AAC461-6B09-B6D1-7777-E384DBC14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D882B-BCAF-4653-AEBB-73BC16586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831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B57C8-F492-4454-9837-55B651A50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3C30C2-CBB0-A293-D7BF-75FB6035A5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B5156D-0178-58D9-A959-A5A2A4DDF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4E2DE-F654-490F-A002-4C6111620E16}" type="datetimeFigureOut">
              <a:rPr lang="en-US" smtClean="0"/>
              <a:t>3/8/2025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9F254D-79EC-AC0D-9BA3-B36A0C964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CD815C-0C38-C068-5269-CFA6E662E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D882B-BCAF-4653-AEBB-73BC16586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607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681E7-F44A-BD65-CDEF-D86B97EA2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BE41E3-D6AD-7FD7-AAD9-3AD9B1DE6E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C2958A-6ACA-6236-68E7-432FB6F4F6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DC0ED7-3C7A-BA57-7305-F90446046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4E2DE-F654-490F-A002-4C6111620E16}" type="datetimeFigureOut">
              <a:rPr lang="en-US" smtClean="0"/>
              <a:t>3/8/2025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F95548-32D3-23C7-3C68-D7E2B1A13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4CDD07-8A26-E0C1-FD73-892D69F3C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D882B-BCAF-4653-AEBB-73BC16586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874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87929-8BCF-6485-9295-32E517FC1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984A09-E4DC-9370-3CBD-4B48095DC5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58EAE2-5BF8-4DF2-2600-EC02ACC681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915DFB-68CA-899B-C6F6-9D18C7170C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016C60-0FF9-0FCF-4158-8230FCD407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8F8997-E27A-146C-70EB-B3FFAC5BA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4E2DE-F654-490F-A002-4C6111620E16}" type="datetimeFigureOut">
              <a:rPr lang="en-US" smtClean="0"/>
              <a:t>3/8/2025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70EA32-BF68-3483-3C44-2AFF27AEA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4696E13-CA01-0E00-D697-E868464AD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D882B-BCAF-4653-AEBB-73BC16586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686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A42628-6BBE-9057-6404-C59D093FC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8EFC7A-FDDD-5275-BEED-5EB56F53D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4E2DE-F654-490F-A002-4C6111620E16}" type="datetimeFigureOut">
              <a:rPr lang="en-US" smtClean="0"/>
              <a:t>3/8/2025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52302C-6A0D-96BE-D1DC-93B9F7C49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E4D074-F9B0-5F4F-60BC-9C8E0EBAD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D882B-BCAF-4653-AEBB-73BC16586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424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B2B8B03-3A32-43F8-60F3-894E0641A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4E2DE-F654-490F-A002-4C6111620E16}" type="datetimeFigureOut">
              <a:rPr lang="en-US" smtClean="0"/>
              <a:t>3/8/2025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0F017C-C40B-0F8C-0DD4-68D02A838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BB3B6D-E776-FFE7-38FC-2BD95A2DE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D882B-BCAF-4653-AEBB-73BC16586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637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3D0A7-8AFC-A46B-36CF-ABEE3078E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8E876-909C-4F8F-EB38-641295CFCA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37DBF1-616F-9200-AA6D-A611320B1B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4BAAB9-D6D1-5C60-7676-970941877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4E2DE-F654-490F-A002-4C6111620E16}" type="datetimeFigureOut">
              <a:rPr lang="en-US" smtClean="0"/>
              <a:t>3/8/2025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C825D5-E3DC-B78B-B0A2-F1734FC4D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476152-0BBB-DF33-8A81-66D7171EB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D882B-BCAF-4653-AEBB-73BC16586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102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88E7F-C23A-9F42-500C-5C55A6E9D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69558C-B662-2FB4-ED66-0991F36D8A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CB5A9A-DD60-64B0-FEFD-F090C9B04C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EFC74D-9AC2-59CD-97F7-46F3879BC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4E2DE-F654-490F-A002-4C6111620E16}" type="datetimeFigureOut">
              <a:rPr lang="en-US" smtClean="0"/>
              <a:t>3/8/2025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7E1AEC-5788-F488-CFD3-3D6938793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74B4B8-1E62-E833-E773-883356E26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D882B-BCAF-4653-AEBB-73BC16586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801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292253-6A2E-C30F-9AB0-723FCEBDC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85D921-C932-529F-FBAB-FDCC4E1D37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75A751-D56E-264F-E034-D7E46460D2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94E2DE-F654-490F-A002-4C6111620E16}" type="datetimeFigureOut">
              <a:rPr lang="en-US" smtClean="0"/>
              <a:t>3/8/2025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59C1FC-426F-CF43-30DB-86367434EA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AC4A54-64B6-FA5C-1C56-3BEB9C297A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0D882B-BCAF-4653-AEBB-73BC16586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191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7B1DF-6CF8-0B5E-5903-DAA97C46BA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Inteligente</a:t>
            </a:r>
            <a:r>
              <a:rPr lang="en-US" dirty="0"/>
              <a:t> multiple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870059-2260-3190-F9D5-DA3683E5A4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B85295-54EB-0271-CAB5-FC9AB0EF69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170" y="205961"/>
            <a:ext cx="3414368" cy="7411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31CF9AE-A2A7-8E58-C52C-F659BFC37B6E}"/>
              </a:ext>
            </a:extLst>
          </p:cNvPr>
          <p:cNvSpPr txBox="1"/>
          <p:nvPr/>
        </p:nvSpPr>
        <p:spPr>
          <a:xfrm>
            <a:off x="6289040" y="306049"/>
            <a:ext cx="6096000" cy="816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tabLst>
                <a:tab pos="2971800" algn="ctr"/>
                <a:tab pos="5943600" algn="r"/>
              </a:tabLst>
            </a:pPr>
            <a:r>
              <a:rPr lang="ro-RO" sz="1800" kern="1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Erasmus+ learning programme for group activities </a:t>
            </a:r>
            <a:endParaRPr lang="en-US" sz="1800" kern="1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tabLst>
                <a:tab pos="2971800" algn="ctr"/>
                <a:tab pos="5943600" algn="r"/>
              </a:tabLst>
            </a:pPr>
            <a:r>
              <a:rPr lang="ro-RO" sz="1800" kern="1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Project code: </a:t>
            </a:r>
            <a:r>
              <a:rPr lang="ro-RO" sz="1600" b="1" kern="1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2024-1-RO01-KA121-SCH-000209051</a:t>
            </a:r>
            <a:endParaRPr lang="en-US" sz="1800" kern="1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445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2B54D-3CD6-3F17-BC21-EC53DAEE8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Inteligenta</a:t>
            </a:r>
            <a:r>
              <a:rPr lang="en-US" dirty="0"/>
              <a:t> </a:t>
            </a:r>
            <a:r>
              <a:rPr lang="en-US" dirty="0" err="1"/>
              <a:t>Intrapersonala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C25D24-E072-BC73-78C1-856C4245CA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841240" cy="4351338"/>
          </a:xfrm>
        </p:spPr>
        <p:txBody>
          <a:bodyPr/>
          <a:lstStyle/>
          <a:p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inteligența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interpersonală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din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cauza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denumirii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sale,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inteligența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intrapersonală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poate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fi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definită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ca </a:t>
            </a:r>
            <a:r>
              <a:rPr lang="en-US" b="1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abilitatea</a:t>
            </a:r>
            <a:r>
              <a:rPr lang="en-US" b="1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de a-</a:t>
            </a:r>
            <a:r>
              <a:rPr lang="en-US" b="1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ți</a:t>
            </a:r>
            <a:r>
              <a:rPr lang="en-US" b="1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cunoaște</a:t>
            </a:r>
            <a:r>
              <a:rPr lang="en-US" b="1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extrem</a:t>
            </a:r>
            <a:r>
              <a:rPr lang="en-US" b="1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de bine </a:t>
            </a:r>
            <a:r>
              <a:rPr lang="en-US" b="1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slăbiciunile</a:t>
            </a:r>
            <a:r>
              <a:rPr lang="en-US" b="1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și</a:t>
            </a:r>
            <a:r>
              <a:rPr lang="en-US" b="1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punctele</a:t>
            </a:r>
            <a:r>
              <a:rPr lang="en-US" b="1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forte</a:t>
            </a:r>
            <a:endParaRPr lang="en-US" dirty="0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ABD81EC6-810F-567D-B88A-FB3000868B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1890" y="1690688"/>
            <a:ext cx="5005070" cy="3320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495407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6E886-541F-C8D0-4A62-CCA96FEAB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Inteligenta</a:t>
            </a:r>
            <a:r>
              <a:rPr lang="en-US" dirty="0"/>
              <a:t> Naturalista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1D603C-42EC-51F5-6701-A3FC1D55CB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434840" cy="4351338"/>
          </a:xfrm>
        </p:spPr>
        <p:txBody>
          <a:bodyPr/>
          <a:lstStyle/>
          <a:p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Inteligența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naturalistă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este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b="1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abilitatea</a:t>
            </a:r>
            <a:r>
              <a:rPr lang="en-US" b="1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innăscută</a:t>
            </a:r>
            <a:r>
              <a:rPr lang="en-US" b="1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de a </a:t>
            </a:r>
            <a:r>
              <a:rPr lang="en-US" b="1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conecta</a:t>
            </a:r>
            <a:r>
              <a:rPr lang="en-US" b="1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cu natura </a:t>
            </a:r>
            <a:r>
              <a:rPr lang="en-US" b="1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și</a:t>
            </a:r>
            <a:r>
              <a:rPr lang="en-US" b="1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de a </a:t>
            </a:r>
            <a:r>
              <a:rPr lang="en-US" b="1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înțelege</a:t>
            </a:r>
            <a:r>
              <a:rPr lang="en-US" b="1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ritmurile</a:t>
            </a:r>
            <a:r>
              <a:rPr lang="en-US" b="1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și</a:t>
            </a:r>
            <a:r>
              <a:rPr lang="en-US" b="1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modelele</a:t>
            </a:r>
            <a:r>
              <a:rPr lang="en-US" b="1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sale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.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Cultivarea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inteligenței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naturaliste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îmbogățește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viața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și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susține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relații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durabile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.</a:t>
            </a:r>
            <a:endParaRPr lang="en-US" dirty="0"/>
          </a:p>
        </p:txBody>
      </p:sp>
      <p:pic>
        <p:nvPicPr>
          <p:cNvPr id="10242" name="Picture 2" descr="Inteligencia naturalista: recursos y actividades para trabajar la ...">
            <a:extLst>
              <a:ext uri="{FF2B5EF4-FFF2-40B4-BE49-F238E27FC236}">
                <a16:creationId xmlns:a16="http://schemas.microsoft.com/office/drawing/2014/main" id="{97A7D169-5E60-3503-D107-18A3111B52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575754"/>
            <a:ext cx="5641340" cy="352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83441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12030-E5EB-205E-225A-C03FC0B89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Link-</a:t>
            </a:r>
            <a:r>
              <a:rPr lang="en-US" dirty="0" err="1"/>
              <a:t>ul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testul</a:t>
            </a:r>
            <a:r>
              <a:rPr lang="en-US" dirty="0"/>
              <a:t> de </a:t>
            </a:r>
            <a:r>
              <a:rPr lang="en-US" dirty="0" err="1"/>
              <a:t>inteligenta</a:t>
            </a:r>
            <a:r>
              <a:rPr lang="en-US" dirty="0"/>
              <a:t>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989E99-3A7E-E7C5-E059-2AAB0B1B7A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https://www.idrlabs.com/multiple-intelligences/test.php</a:t>
            </a:r>
          </a:p>
        </p:txBody>
      </p:sp>
    </p:spTree>
    <p:extLst>
      <p:ext uri="{BB962C8B-B14F-4D97-AF65-F5344CB8AC3E}">
        <p14:creationId xmlns:p14="http://schemas.microsoft.com/office/powerpoint/2010/main" val="380259606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FFB99-032A-E6E1-D67F-9FC4CBD8D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 sunt </a:t>
            </a:r>
            <a:r>
              <a:rPr lang="en-US" dirty="0" err="1"/>
              <a:t>inteligentele</a:t>
            </a:r>
            <a:r>
              <a:rPr lang="en-US" dirty="0"/>
              <a:t> multiple?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F7BC2-F378-19F4-CA01-14595C73B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420360" cy="4667250"/>
          </a:xfrm>
        </p:spPr>
        <p:txBody>
          <a:bodyPr/>
          <a:lstStyle/>
          <a:p>
            <a:r>
              <a:rPr lang="en-US" b="0" i="0" dirty="0" err="1">
                <a:effectLst/>
                <a:latin typeface="YACgEWWPgRQ 0"/>
              </a:rPr>
              <a:t>Inteligentele</a:t>
            </a:r>
            <a:r>
              <a:rPr lang="en-US" b="0" i="0" dirty="0">
                <a:effectLst/>
                <a:latin typeface="YACgEWWPgRQ 0"/>
              </a:rPr>
              <a:t> multiple </a:t>
            </a:r>
            <a:r>
              <a:rPr lang="en-US" b="0" i="0" dirty="0" err="1">
                <a:effectLst/>
                <a:latin typeface="YACgEWWPgRQ 0"/>
              </a:rPr>
              <a:t>reprezinta</a:t>
            </a:r>
            <a:r>
              <a:rPr lang="en-US" b="0" i="0" dirty="0">
                <a:effectLst/>
                <a:latin typeface="YACgEWWPgRQ 0"/>
              </a:rPr>
              <a:t> o </a:t>
            </a:r>
            <a:r>
              <a:rPr lang="en-US" b="0" i="0" dirty="0" err="1">
                <a:effectLst/>
                <a:latin typeface="YACgEWWPgRQ 0"/>
              </a:rPr>
              <a:t>teorie</a:t>
            </a:r>
            <a:r>
              <a:rPr lang="en-US" b="0" i="0" dirty="0">
                <a:effectLst/>
                <a:latin typeface="YACgEWWPgRQ 0"/>
              </a:rPr>
              <a:t> </a:t>
            </a:r>
            <a:r>
              <a:rPr lang="en-US" b="0" i="0" dirty="0" err="1">
                <a:effectLst/>
                <a:latin typeface="YACgEWWPgRQ 0"/>
              </a:rPr>
              <a:t>formulata</a:t>
            </a:r>
            <a:r>
              <a:rPr lang="en-US" b="0" i="0" dirty="0">
                <a:effectLst/>
                <a:latin typeface="YACgEWWPgRQ 0"/>
              </a:rPr>
              <a:t> de Howard</a:t>
            </a:r>
            <a:br>
              <a:rPr lang="en-US" dirty="0"/>
            </a:br>
            <a:r>
              <a:rPr lang="en-US" b="0" i="0" dirty="0">
                <a:effectLst/>
                <a:latin typeface="YACgEWWPgRQ 0"/>
              </a:rPr>
              <a:t>Gardner, conform </a:t>
            </a:r>
            <a:r>
              <a:rPr lang="en-US" b="0" i="0" dirty="0" err="1">
                <a:effectLst/>
                <a:latin typeface="YACgEWWPgRQ 0"/>
              </a:rPr>
              <a:t>careia</a:t>
            </a:r>
            <a:r>
              <a:rPr lang="en-US" b="0" i="0" dirty="0">
                <a:effectLst/>
                <a:latin typeface="YACgEWWPgRQ 0"/>
              </a:rPr>
              <a:t> </a:t>
            </a:r>
            <a:r>
              <a:rPr lang="en-US" b="0" i="0" dirty="0" err="1">
                <a:effectLst/>
                <a:latin typeface="YACgEWWPgRQ 0"/>
              </a:rPr>
              <a:t>inteligenta</a:t>
            </a:r>
            <a:r>
              <a:rPr lang="en-US" b="0" i="0" dirty="0">
                <a:effectLst/>
                <a:latin typeface="YACgEWWPgRQ 0"/>
              </a:rPr>
              <a:t> </a:t>
            </a:r>
            <a:r>
              <a:rPr lang="en-US" b="0" i="0" dirty="0" err="1">
                <a:effectLst/>
                <a:latin typeface="YACgEWWPgRQ 0"/>
              </a:rPr>
              <a:t>umana</a:t>
            </a:r>
            <a:r>
              <a:rPr lang="en-US" b="0" i="0" dirty="0">
                <a:effectLst/>
                <a:latin typeface="YACgEWWPgRQ 0"/>
              </a:rPr>
              <a:t> nu </a:t>
            </a:r>
            <a:r>
              <a:rPr lang="en-US" b="0" i="0" dirty="0" err="1">
                <a:effectLst/>
                <a:latin typeface="YACgEWWPgRQ 0"/>
              </a:rPr>
              <a:t>este</a:t>
            </a:r>
            <a:r>
              <a:rPr lang="en-US" b="0" i="0" dirty="0">
                <a:effectLst/>
                <a:latin typeface="YACgEWWPgRQ 0"/>
              </a:rPr>
              <a:t> unica, ci </a:t>
            </a:r>
            <a:r>
              <a:rPr lang="en-US" b="0" i="0" dirty="0" err="1">
                <a:effectLst/>
                <a:latin typeface="YACgEWWPgRQ 0"/>
              </a:rPr>
              <a:t>divizata</a:t>
            </a:r>
            <a:br>
              <a:rPr lang="en-US" dirty="0"/>
            </a:br>
            <a:r>
              <a:rPr lang="en-US" b="0" i="0" dirty="0">
                <a:effectLst/>
                <a:latin typeface="YACgEWWPgRQ 0"/>
              </a:rPr>
              <a:t>in </a:t>
            </a:r>
            <a:r>
              <a:rPr lang="en-US" b="0" i="0" dirty="0" err="1">
                <a:effectLst/>
                <a:latin typeface="YACgEWWPgRQ 0"/>
              </a:rPr>
              <a:t>mai</a:t>
            </a:r>
            <a:r>
              <a:rPr lang="en-US" b="0" i="0" dirty="0">
                <a:effectLst/>
                <a:latin typeface="YACgEWWPgRQ 0"/>
              </a:rPr>
              <a:t> </a:t>
            </a:r>
            <a:r>
              <a:rPr lang="en-US" b="0" i="0" dirty="0" err="1">
                <a:effectLst/>
                <a:latin typeface="YACgEWWPgRQ 0"/>
              </a:rPr>
              <a:t>multe</a:t>
            </a:r>
            <a:r>
              <a:rPr lang="en-US" b="0" i="0" dirty="0">
                <a:effectLst/>
                <a:latin typeface="YACgEWWPgRQ 0"/>
              </a:rPr>
              <a:t> </a:t>
            </a:r>
            <a:r>
              <a:rPr lang="en-US" b="0" i="0" dirty="0" err="1">
                <a:effectLst/>
                <a:latin typeface="YACgEWWPgRQ 0"/>
              </a:rPr>
              <a:t>tipuri</a:t>
            </a:r>
            <a:r>
              <a:rPr lang="en-US" b="0" i="0" dirty="0">
                <a:effectLst/>
                <a:latin typeface="YACgEWWPgRQ 0"/>
              </a:rPr>
              <a:t> </a:t>
            </a:r>
            <a:r>
              <a:rPr lang="en-US" b="0" i="0" dirty="0" err="1">
                <a:effectLst/>
                <a:latin typeface="YACgEWWPgRQ 0"/>
              </a:rPr>
              <a:t>distincte</a:t>
            </a:r>
            <a:r>
              <a:rPr lang="en-US" b="0" i="0" dirty="0">
                <a:effectLst/>
                <a:latin typeface="YACgEWWPgRQ 0"/>
              </a:rPr>
              <a:t>, </a:t>
            </a:r>
            <a:r>
              <a:rPr lang="en-US" b="0" i="0" dirty="0" err="1">
                <a:effectLst/>
                <a:latin typeface="YACgEWWPgRQ 0"/>
              </a:rPr>
              <a:t>fiecare</a:t>
            </a:r>
            <a:r>
              <a:rPr lang="en-US" b="0" i="0" dirty="0">
                <a:effectLst/>
                <a:latin typeface="YACgEWWPgRQ 0"/>
              </a:rPr>
              <a:t> </a:t>
            </a:r>
            <a:r>
              <a:rPr lang="en-US" b="0" i="0" dirty="0" err="1">
                <a:effectLst/>
                <a:latin typeface="YACgEWWPgRQ 0"/>
              </a:rPr>
              <a:t>reflectand</a:t>
            </a:r>
            <a:r>
              <a:rPr lang="en-US" b="0" i="0" dirty="0">
                <a:effectLst/>
                <a:latin typeface="YACgEWWPgRQ 0"/>
              </a:rPr>
              <a:t> o </a:t>
            </a:r>
            <a:r>
              <a:rPr lang="en-US" b="0" i="0" dirty="0" err="1">
                <a:effectLst/>
                <a:latin typeface="YACgEWWPgRQ 0"/>
              </a:rPr>
              <a:t>modalitate</a:t>
            </a:r>
            <a:r>
              <a:rPr lang="en-US" b="0" i="0" dirty="0">
                <a:effectLst/>
                <a:latin typeface="YACgEWWPgRQ 0"/>
              </a:rPr>
              <a:t> </a:t>
            </a:r>
            <a:r>
              <a:rPr lang="en-US" b="0" i="0" dirty="0" err="1">
                <a:effectLst/>
                <a:latin typeface="YACgEWWPgRQ 0"/>
              </a:rPr>
              <a:t>specifica</a:t>
            </a:r>
            <a:br>
              <a:rPr lang="en-US" dirty="0"/>
            </a:br>
            <a:r>
              <a:rPr lang="en-US" b="0" i="0" dirty="0">
                <a:effectLst/>
                <a:latin typeface="YACgEWWPgRQ 0"/>
              </a:rPr>
              <a:t>de a </a:t>
            </a:r>
            <a:r>
              <a:rPr lang="en-US" b="0" i="0" dirty="0" err="1">
                <a:effectLst/>
                <a:latin typeface="YACgEWWPgRQ 0"/>
              </a:rPr>
              <a:t>invata</a:t>
            </a:r>
            <a:r>
              <a:rPr lang="en-US" b="0" i="0" dirty="0">
                <a:effectLst/>
                <a:latin typeface="YACgEWWPgRQ 0"/>
              </a:rPr>
              <a:t>, </a:t>
            </a:r>
            <a:r>
              <a:rPr lang="en-US" b="0" i="0" dirty="0" err="1">
                <a:effectLst/>
                <a:latin typeface="YACgEWWPgRQ 0"/>
              </a:rPr>
              <a:t>intelege</a:t>
            </a:r>
            <a:r>
              <a:rPr lang="en-US" b="0" i="0" dirty="0">
                <a:effectLst/>
                <a:latin typeface="YACgEWWPgRQ 0"/>
              </a:rPr>
              <a:t> </a:t>
            </a:r>
            <a:r>
              <a:rPr lang="en-US" b="0" i="0" dirty="0" err="1">
                <a:effectLst/>
                <a:latin typeface="YACgEWWPgRQ 0"/>
              </a:rPr>
              <a:t>si</a:t>
            </a:r>
            <a:r>
              <a:rPr lang="en-US" b="0" i="0" dirty="0">
                <a:effectLst/>
                <a:latin typeface="YACgEWWPgRQ 0"/>
              </a:rPr>
              <a:t> </a:t>
            </a:r>
            <a:r>
              <a:rPr lang="en-US" b="0" i="0" dirty="0" err="1">
                <a:effectLst/>
                <a:latin typeface="YACgEWWPgRQ 0"/>
              </a:rPr>
              <a:t>interactiona</a:t>
            </a:r>
            <a:r>
              <a:rPr lang="en-US" b="0" i="0" dirty="0">
                <a:effectLst/>
                <a:latin typeface="YACgEWWPgRQ 0"/>
              </a:rPr>
              <a:t> cu </a:t>
            </a:r>
            <a:r>
              <a:rPr lang="en-US" b="0" i="0" dirty="0" err="1">
                <a:effectLst/>
                <a:latin typeface="YACgEWWPgRQ 0"/>
              </a:rPr>
              <a:t>lumea</a:t>
            </a:r>
            <a:r>
              <a:rPr lang="en-US" b="0" i="0" dirty="0">
                <a:effectLst/>
                <a:latin typeface="YACgEWWPgRQ 0"/>
              </a:rPr>
              <a:t>.</a:t>
            </a:r>
            <a:endParaRPr lang="en-US" dirty="0"/>
          </a:p>
        </p:txBody>
      </p:sp>
      <p:pic>
        <p:nvPicPr>
          <p:cNvPr id="1026" name="Picture 2" descr="Teoria inteligentelor multiple (H.Gardner) - Learn2b - Clinica Virtuală  pentru Copii și Adolescenți">
            <a:extLst>
              <a:ext uri="{FF2B5EF4-FFF2-40B4-BE49-F238E27FC236}">
                <a16:creationId xmlns:a16="http://schemas.microsoft.com/office/drawing/2014/main" id="{1987F70C-A43A-488F-05ED-A99494FC7A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431" y="1825625"/>
            <a:ext cx="3199319" cy="300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27266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eoria Inteligențelor Multiple: cele 8 tipuri de inteligență și efectele  lor nebănuite asupra procesului de învățare">
            <a:extLst>
              <a:ext uri="{FF2B5EF4-FFF2-40B4-BE49-F238E27FC236}">
                <a16:creationId xmlns:a16="http://schemas.microsoft.com/office/drawing/2014/main" id="{9ADDEF37-EE1C-AFD8-7519-D889B73FDF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58EE9B9-C687-C2E4-545C-5236CDE03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Cate </a:t>
            </a:r>
            <a:r>
              <a:rPr lang="en-US" dirty="0" err="1"/>
              <a:t>tipuri</a:t>
            </a:r>
            <a:r>
              <a:rPr lang="en-US" dirty="0"/>
              <a:t> de </a:t>
            </a:r>
            <a:r>
              <a:rPr lang="en-US" dirty="0" err="1"/>
              <a:t>inteligente</a:t>
            </a:r>
            <a:r>
              <a:rPr lang="en-US" dirty="0"/>
              <a:t> multiple </a:t>
            </a:r>
            <a:r>
              <a:rPr lang="en-US" dirty="0" err="1"/>
              <a:t>exista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31B429-CA86-78BF-E6B8-36553ADB7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/>
          <a:lstStyle/>
          <a:p>
            <a:r>
              <a:rPr lang="en-US" dirty="0"/>
              <a:t>In </a:t>
            </a:r>
            <a:r>
              <a:rPr lang="en-US" dirty="0" err="1"/>
              <a:t>categoria</a:t>
            </a:r>
            <a:r>
              <a:rPr lang="en-US" dirty="0"/>
              <a:t> de </a:t>
            </a:r>
            <a:r>
              <a:rPr lang="en-US" dirty="0" err="1"/>
              <a:t>inteligente</a:t>
            </a:r>
            <a:r>
              <a:rPr lang="en-US" dirty="0"/>
              <a:t> multiple </a:t>
            </a:r>
            <a:r>
              <a:rPr lang="en-US" dirty="0" err="1"/>
              <a:t>avem</a:t>
            </a:r>
            <a:r>
              <a:rPr lang="en-US" dirty="0"/>
              <a:t> in </a:t>
            </a:r>
            <a:r>
              <a:rPr lang="en-US" dirty="0" err="1"/>
              <a:t>numar</a:t>
            </a:r>
            <a:r>
              <a:rPr lang="en-US" dirty="0"/>
              <a:t> de opt:</a:t>
            </a:r>
          </a:p>
          <a:p>
            <a:r>
              <a:rPr lang="en-US" dirty="0"/>
              <a:t>-</a:t>
            </a:r>
            <a:r>
              <a:rPr lang="en-US" dirty="0" err="1"/>
              <a:t>Inteligenta</a:t>
            </a:r>
            <a:r>
              <a:rPr lang="en-US" dirty="0"/>
              <a:t> Logico-</a:t>
            </a:r>
            <a:r>
              <a:rPr lang="en-US" dirty="0" err="1"/>
              <a:t>Matematica</a:t>
            </a:r>
            <a:endParaRPr lang="en-US" dirty="0"/>
          </a:p>
          <a:p>
            <a:r>
              <a:rPr lang="en-US" dirty="0"/>
              <a:t>-</a:t>
            </a:r>
            <a:r>
              <a:rPr lang="en-US" dirty="0" err="1"/>
              <a:t>Inteligenta</a:t>
            </a:r>
            <a:r>
              <a:rPr lang="en-US" dirty="0"/>
              <a:t> </a:t>
            </a:r>
            <a:r>
              <a:rPr lang="en-US" dirty="0" err="1"/>
              <a:t>Lingvistica</a:t>
            </a:r>
            <a:endParaRPr lang="en-US" dirty="0"/>
          </a:p>
          <a:p>
            <a:r>
              <a:rPr lang="en-US" dirty="0"/>
              <a:t>-</a:t>
            </a:r>
            <a:r>
              <a:rPr lang="en-US" dirty="0" err="1"/>
              <a:t>Inteligenta</a:t>
            </a:r>
            <a:r>
              <a:rPr lang="en-US" dirty="0"/>
              <a:t> </a:t>
            </a:r>
            <a:r>
              <a:rPr lang="en-US" dirty="0" err="1"/>
              <a:t>Kinestezica</a:t>
            </a:r>
            <a:endParaRPr lang="en-US" dirty="0"/>
          </a:p>
          <a:p>
            <a:r>
              <a:rPr lang="en-US" dirty="0"/>
              <a:t>-</a:t>
            </a:r>
            <a:r>
              <a:rPr lang="en-US" dirty="0" err="1"/>
              <a:t>Inteligenta</a:t>
            </a:r>
            <a:r>
              <a:rPr lang="en-US" dirty="0"/>
              <a:t> </a:t>
            </a:r>
            <a:r>
              <a:rPr lang="en-US" dirty="0" err="1"/>
              <a:t>Spatiala</a:t>
            </a:r>
            <a:endParaRPr lang="en-US" dirty="0"/>
          </a:p>
          <a:p>
            <a:r>
              <a:rPr lang="en-US" dirty="0"/>
              <a:t>-</a:t>
            </a:r>
            <a:r>
              <a:rPr lang="en-US" dirty="0" err="1"/>
              <a:t>Inteligenta</a:t>
            </a:r>
            <a:r>
              <a:rPr lang="en-US" dirty="0"/>
              <a:t> </a:t>
            </a:r>
            <a:r>
              <a:rPr lang="en-US" dirty="0" err="1"/>
              <a:t>muzicala</a:t>
            </a:r>
            <a:endParaRPr lang="en-US" dirty="0"/>
          </a:p>
          <a:p>
            <a:r>
              <a:rPr lang="en-US" dirty="0"/>
              <a:t>-</a:t>
            </a:r>
            <a:r>
              <a:rPr lang="en-US" dirty="0" err="1"/>
              <a:t>Inteligenta</a:t>
            </a:r>
            <a:r>
              <a:rPr lang="en-US" dirty="0"/>
              <a:t> </a:t>
            </a:r>
            <a:r>
              <a:rPr lang="en-US" dirty="0" err="1"/>
              <a:t>Interpersonala</a:t>
            </a:r>
            <a:endParaRPr lang="en-US" dirty="0"/>
          </a:p>
          <a:p>
            <a:r>
              <a:rPr lang="en-US" dirty="0"/>
              <a:t>-</a:t>
            </a:r>
            <a:r>
              <a:rPr lang="en-US" dirty="0" err="1"/>
              <a:t>intelgineta</a:t>
            </a:r>
            <a:r>
              <a:rPr lang="en-US" dirty="0"/>
              <a:t> </a:t>
            </a:r>
            <a:r>
              <a:rPr lang="en-US" dirty="0" err="1"/>
              <a:t>Intrapersoanala</a:t>
            </a:r>
            <a:endParaRPr lang="en-US" dirty="0"/>
          </a:p>
          <a:p>
            <a:r>
              <a:rPr lang="en-US" dirty="0"/>
              <a:t>-</a:t>
            </a:r>
            <a:r>
              <a:rPr lang="en-US" dirty="0" err="1"/>
              <a:t>Inteligenta</a:t>
            </a:r>
            <a:r>
              <a:rPr lang="en-US" dirty="0"/>
              <a:t> </a:t>
            </a:r>
            <a:r>
              <a:rPr lang="en-US" dirty="0" err="1"/>
              <a:t>Naturista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015904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E2954-22A9-27F8-3083-C81F14904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Inteligenta</a:t>
            </a:r>
            <a:r>
              <a:rPr lang="en-US" dirty="0"/>
              <a:t> Logico-</a:t>
            </a:r>
            <a:r>
              <a:rPr lang="en-US" dirty="0" err="1"/>
              <a:t>Matematica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606201-4C9E-CC75-6336-7079F6343C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815080" cy="2472055"/>
          </a:xfrm>
        </p:spPr>
        <p:txBody>
          <a:bodyPr/>
          <a:lstStyle/>
          <a:p>
            <a:r>
              <a:rPr lang="en-US" dirty="0" err="1"/>
              <a:t>Inteligenta</a:t>
            </a:r>
            <a:r>
              <a:rPr lang="en-US" dirty="0"/>
              <a:t> logico-</a:t>
            </a:r>
            <a:r>
              <a:rPr lang="en-US" dirty="0" err="1"/>
              <a:t>matematica</a:t>
            </a:r>
            <a:r>
              <a:rPr lang="en-US" dirty="0"/>
              <a:t> </a:t>
            </a:r>
            <a:r>
              <a:rPr lang="en-US" dirty="0" err="1"/>
              <a:t>presupune</a:t>
            </a:r>
            <a:r>
              <a:rPr lang="en-US" dirty="0"/>
              <a:t> </a:t>
            </a:r>
            <a:r>
              <a:rPr lang="en-US" dirty="0" err="1"/>
              <a:t>abilitatea</a:t>
            </a:r>
            <a:r>
              <a:rPr lang="en-US" dirty="0"/>
              <a:t> de a </a:t>
            </a:r>
            <a:r>
              <a:rPr lang="en-US" dirty="0" err="1"/>
              <a:t>rezolva</a:t>
            </a:r>
            <a:r>
              <a:rPr lang="en-US" dirty="0"/>
              <a:t> </a:t>
            </a:r>
            <a:r>
              <a:rPr lang="en-US" dirty="0" err="1"/>
              <a:t>probleme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usor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a lucre cu </a:t>
            </a:r>
            <a:r>
              <a:rPr lang="en-US" dirty="0" err="1"/>
              <a:t>numere</a:t>
            </a:r>
            <a:r>
              <a:rPr lang="en-US" dirty="0"/>
              <a:t> .</a:t>
            </a:r>
          </a:p>
        </p:txBody>
      </p:sp>
      <p:pic>
        <p:nvPicPr>
          <p:cNvPr id="3074" name="Picture 2" descr="Rezultat imagine pentru inteligenta logico matematica">
            <a:extLst>
              <a:ext uri="{FF2B5EF4-FFF2-40B4-BE49-F238E27FC236}">
                <a16:creationId xmlns:a16="http://schemas.microsoft.com/office/drawing/2014/main" id="{D3FA3AA5-C19D-D7B6-234A-0FDA714E33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290" y="2907983"/>
            <a:ext cx="4076700" cy="250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023343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4708A-1516-4A4D-5BA5-5237DDD03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Inteligenta</a:t>
            </a:r>
            <a:r>
              <a:rPr lang="en-US" dirty="0"/>
              <a:t> </a:t>
            </a:r>
            <a:r>
              <a:rPr lang="en-US" dirty="0" err="1"/>
              <a:t>Lingvistica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28F9AE-EB15-F063-45CE-855F392031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337560" cy="4351338"/>
          </a:xfrm>
        </p:spPr>
        <p:txBody>
          <a:bodyPr/>
          <a:lstStyle/>
          <a:p>
            <a:r>
              <a:rPr lang="en-US" dirty="0" err="1"/>
              <a:t>Aceasta</a:t>
            </a:r>
            <a:r>
              <a:rPr lang="en-US" dirty="0"/>
              <a:t> </a:t>
            </a:r>
            <a:r>
              <a:rPr lang="en-US" dirty="0" err="1"/>
              <a:t>inteligenta</a:t>
            </a:r>
            <a:r>
              <a:rPr lang="en-US" dirty="0"/>
              <a:t> </a:t>
            </a:r>
            <a:r>
              <a:rPr lang="en-US" dirty="0" err="1"/>
              <a:t>presupune</a:t>
            </a:r>
            <a:r>
              <a:rPr lang="en-US" dirty="0"/>
              <a:t> </a:t>
            </a:r>
            <a:r>
              <a:rPr lang="en-US" dirty="0" err="1"/>
              <a:t>abilitatea</a:t>
            </a:r>
            <a:r>
              <a:rPr lang="en-US" dirty="0"/>
              <a:t> de a </a:t>
            </a:r>
            <a:r>
              <a:rPr lang="en-US" dirty="0" err="1"/>
              <a:t>vorbi</a:t>
            </a:r>
            <a:r>
              <a:rPr lang="en-US" dirty="0"/>
              <a:t> fluent, </a:t>
            </a:r>
            <a:r>
              <a:rPr lang="en-US" dirty="0" err="1"/>
              <a:t>fara</a:t>
            </a:r>
            <a:r>
              <a:rPr lang="en-US" dirty="0"/>
              <a:t> </a:t>
            </a:r>
            <a:r>
              <a:rPr lang="en-US" dirty="0" err="1"/>
              <a:t>nicio</a:t>
            </a:r>
            <a:r>
              <a:rPr lang="en-US" dirty="0"/>
              <a:t> </a:t>
            </a:r>
            <a:r>
              <a:rPr lang="en-US" dirty="0" err="1"/>
              <a:t>intrerupere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a </a:t>
            </a:r>
            <a:r>
              <a:rPr lang="en-US" dirty="0" err="1"/>
              <a:t>sti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cuvinte</a:t>
            </a:r>
            <a:r>
              <a:rPr lang="en-US" dirty="0"/>
              <a:t> </a:t>
            </a:r>
            <a:r>
              <a:rPr lang="en-US" dirty="0" err="1"/>
              <a:t>bogate</a:t>
            </a:r>
            <a:r>
              <a:rPr lang="en-US" dirty="0"/>
              <a:t>.</a:t>
            </a:r>
          </a:p>
        </p:txBody>
      </p:sp>
      <p:pic>
        <p:nvPicPr>
          <p:cNvPr id="4098" name="Picture 2" descr="Rezultat imagine pentru inteligenta lingvistica">
            <a:extLst>
              <a:ext uri="{FF2B5EF4-FFF2-40B4-BE49-F238E27FC236}">
                <a16:creationId xmlns:a16="http://schemas.microsoft.com/office/drawing/2014/main" id="{A0027F60-CDBA-55C0-1BE0-7C626FACCB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3083" y="1690688"/>
            <a:ext cx="4988647" cy="326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886767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A5C05-94B5-D042-6CFC-F41E7CDC0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Inteligenta</a:t>
            </a:r>
            <a:r>
              <a:rPr lang="en-US" dirty="0"/>
              <a:t> </a:t>
            </a:r>
            <a:r>
              <a:rPr lang="en-US" dirty="0" err="1"/>
              <a:t>Kinestezica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A2A4F6-1EE3-3D8E-25ED-438CF4FD35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201160" cy="4351338"/>
          </a:xfrm>
        </p:spPr>
        <p:txBody>
          <a:bodyPr/>
          <a:lstStyle/>
          <a:p>
            <a:r>
              <a:rPr lang="en-US" b="0" i="0" dirty="0" err="1">
                <a:solidFill>
                  <a:srgbClr val="111111"/>
                </a:solidFill>
                <a:effectLst/>
                <a:latin typeface="Roboto" panose="020F0502020204030204" pitchFamily="2" charset="0"/>
              </a:rPr>
              <a:t>Aceasta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F0502020204030204" pitchFamily="2" charset="0"/>
              </a:rPr>
              <a:t>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F0502020204030204" pitchFamily="2" charset="0"/>
              </a:rPr>
              <a:t>inteligenta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F0502020204030204" pitchFamily="2" charset="0"/>
              </a:rPr>
              <a:t> se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F0502020204030204" pitchFamily="2" charset="0"/>
              </a:rPr>
              <a:t>referă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F0502020204030204" pitchFamily="2" charset="0"/>
              </a:rPr>
              <a:t> la </a:t>
            </a:r>
            <a:r>
              <a:rPr lang="en-US" b="1" i="0" dirty="0" err="1">
                <a:solidFill>
                  <a:srgbClr val="111111"/>
                </a:solidFill>
                <a:effectLst/>
                <a:latin typeface="Roboto" panose="020F0502020204030204" pitchFamily="2" charset="0"/>
              </a:rPr>
              <a:t>abilitatea</a:t>
            </a:r>
            <a:r>
              <a:rPr lang="en-US" b="1" i="0" dirty="0">
                <a:solidFill>
                  <a:srgbClr val="111111"/>
                </a:solidFill>
                <a:effectLst/>
                <a:latin typeface="Roboto" panose="020F0502020204030204" pitchFamily="2" charset="0"/>
              </a:rPr>
              <a:t> </a:t>
            </a:r>
            <a:r>
              <a:rPr lang="en-US" b="1" i="0" dirty="0" err="1">
                <a:solidFill>
                  <a:srgbClr val="111111"/>
                </a:solidFill>
                <a:effectLst/>
                <a:latin typeface="Roboto" panose="020F0502020204030204" pitchFamily="2" charset="0"/>
              </a:rPr>
              <a:t>unei</a:t>
            </a:r>
            <a:r>
              <a:rPr lang="en-US" b="1" i="0" dirty="0">
                <a:solidFill>
                  <a:srgbClr val="111111"/>
                </a:solidFill>
                <a:effectLst/>
                <a:latin typeface="Roboto" panose="020F0502020204030204" pitchFamily="2" charset="0"/>
              </a:rPr>
              <a:t> </a:t>
            </a:r>
            <a:r>
              <a:rPr lang="en-US" b="1" i="0" dirty="0" err="1">
                <a:solidFill>
                  <a:srgbClr val="111111"/>
                </a:solidFill>
                <a:effectLst/>
                <a:latin typeface="Roboto" panose="020F0502020204030204" pitchFamily="2" charset="0"/>
              </a:rPr>
              <a:t>persoane</a:t>
            </a:r>
            <a:r>
              <a:rPr lang="en-US" b="1" i="0" dirty="0">
                <a:solidFill>
                  <a:srgbClr val="111111"/>
                </a:solidFill>
                <a:effectLst/>
                <a:latin typeface="Roboto" panose="020F0502020204030204" pitchFamily="2" charset="0"/>
              </a:rPr>
              <a:t> de a </a:t>
            </a:r>
            <a:r>
              <a:rPr lang="en-US" b="1" i="0" dirty="0" err="1">
                <a:solidFill>
                  <a:srgbClr val="111111"/>
                </a:solidFill>
                <a:effectLst/>
                <a:latin typeface="Roboto" panose="020F0502020204030204" pitchFamily="2" charset="0"/>
              </a:rPr>
              <a:t>procesa</a:t>
            </a:r>
            <a:r>
              <a:rPr lang="en-US" b="1" i="0" dirty="0">
                <a:solidFill>
                  <a:srgbClr val="111111"/>
                </a:solidFill>
                <a:effectLst/>
                <a:latin typeface="Roboto" panose="020F0502020204030204" pitchFamily="2" charset="0"/>
              </a:rPr>
              <a:t> </a:t>
            </a:r>
            <a:r>
              <a:rPr lang="en-US" b="1" i="0" dirty="0" err="1">
                <a:solidFill>
                  <a:srgbClr val="111111"/>
                </a:solidFill>
                <a:effectLst/>
                <a:latin typeface="Roboto" panose="020F0502020204030204" pitchFamily="2" charset="0"/>
              </a:rPr>
              <a:t>informația</a:t>
            </a:r>
            <a:r>
              <a:rPr lang="en-US" b="1" i="0" dirty="0">
                <a:solidFill>
                  <a:srgbClr val="111111"/>
                </a:solidFill>
                <a:effectLst/>
                <a:latin typeface="Roboto" panose="020F0502020204030204" pitchFamily="2" charset="0"/>
              </a:rPr>
              <a:t> cu </a:t>
            </a:r>
            <a:r>
              <a:rPr lang="en-US" b="1" i="0" dirty="0" err="1">
                <a:solidFill>
                  <a:srgbClr val="111111"/>
                </a:solidFill>
                <a:effectLst/>
                <a:latin typeface="Roboto" panose="020F0502020204030204" pitchFamily="2" charset="0"/>
              </a:rPr>
              <a:t>ajutorul</a:t>
            </a:r>
            <a:r>
              <a:rPr lang="en-US" b="1" i="0" dirty="0">
                <a:solidFill>
                  <a:srgbClr val="111111"/>
                </a:solidFill>
                <a:effectLst/>
                <a:latin typeface="Roboto" panose="020F0502020204030204" pitchFamily="2" charset="0"/>
              </a:rPr>
              <a:t> </a:t>
            </a:r>
            <a:r>
              <a:rPr lang="en-US" b="1" i="0" dirty="0" err="1">
                <a:solidFill>
                  <a:srgbClr val="111111"/>
                </a:solidFill>
                <a:effectLst/>
                <a:latin typeface="Roboto" panose="020F0502020204030204" pitchFamily="2" charset="0"/>
              </a:rPr>
              <a:t>mișcărilor</a:t>
            </a:r>
            <a:r>
              <a:rPr lang="en-US" b="1" i="0" dirty="0">
                <a:solidFill>
                  <a:srgbClr val="111111"/>
                </a:solidFill>
                <a:effectLst/>
                <a:latin typeface="Roboto" panose="020F0502020204030204" pitchFamily="2" charset="0"/>
              </a:rPr>
              <a:t> </a:t>
            </a:r>
            <a:r>
              <a:rPr lang="en-US" b="1" i="0" dirty="0" err="1">
                <a:solidFill>
                  <a:srgbClr val="111111"/>
                </a:solidFill>
                <a:effectLst/>
                <a:latin typeface="Roboto" panose="020F0502020204030204" pitchFamily="2" charset="0"/>
              </a:rPr>
              <a:t>corpului</a:t>
            </a:r>
            <a:r>
              <a:rPr lang="en-US" b="1" i="0" dirty="0">
                <a:solidFill>
                  <a:srgbClr val="111111"/>
                </a:solidFill>
                <a:effectLst/>
                <a:latin typeface="Roboto" panose="020F0502020204030204" pitchFamily="2" charset="0"/>
              </a:rPr>
              <a:t>, </a:t>
            </a:r>
            <a:r>
              <a:rPr lang="en-US" b="1" i="0" dirty="0" err="1">
                <a:solidFill>
                  <a:srgbClr val="111111"/>
                </a:solidFill>
                <a:effectLst/>
                <a:latin typeface="Roboto" panose="020F0502020204030204" pitchFamily="2" charset="0"/>
              </a:rPr>
              <a:t>prin</a:t>
            </a:r>
            <a:r>
              <a:rPr lang="en-US" b="1" i="0" dirty="0">
                <a:solidFill>
                  <a:srgbClr val="111111"/>
                </a:solidFill>
                <a:effectLst/>
                <a:latin typeface="Roboto" panose="020F0502020204030204" pitchFamily="2" charset="0"/>
              </a:rPr>
              <a:t> </a:t>
            </a:r>
            <a:r>
              <a:rPr lang="en-US" b="1" i="0" dirty="0" err="1">
                <a:solidFill>
                  <a:srgbClr val="111111"/>
                </a:solidFill>
                <a:effectLst/>
                <a:latin typeface="Roboto" panose="020F0502020204030204" pitchFamily="2" charset="0"/>
              </a:rPr>
              <a:t>atingere</a:t>
            </a:r>
            <a:r>
              <a:rPr lang="en-US" b="1" i="0" dirty="0">
                <a:solidFill>
                  <a:srgbClr val="111111"/>
                </a:solidFill>
                <a:effectLst/>
                <a:latin typeface="Roboto" panose="020F0502020204030204" pitchFamily="2" charset="0"/>
              </a:rPr>
              <a:t>, control </a:t>
            </a:r>
            <a:r>
              <a:rPr lang="en-US" b="1" i="0" dirty="0" err="1">
                <a:solidFill>
                  <a:srgbClr val="111111"/>
                </a:solidFill>
                <a:effectLst/>
                <a:latin typeface="Roboto" panose="020F0502020204030204" pitchFamily="2" charset="0"/>
              </a:rPr>
              <a:t>și</a:t>
            </a:r>
            <a:r>
              <a:rPr lang="en-US" b="1" i="0" dirty="0">
                <a:solidFill>
                  <a:srgbClr val="111111"/>
                </a:solidFill>
                <a:effectLst/>
                <a:latin typeface="Roboto" panose="020F0502020204030204" pitchFamily="2" charset="0"/>
              </a:rPr>
              <a:t> </a:t>
            </a:r>
            <a:r>
              <a:rPr lang="en-US" b="1" i="0" dirty="0" err="1">
                <a:solidFill>
                  <a:srgbClr val="111111"/>
                </a:solidFill>
                <a:effectLst/>
                <a:latin typeface="Roboto" panose="020F0502020204030204" pitchFamily="2" charset="0"/>
              </a:rPr>
              <a:t>expresie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F0502020204030204" pitchFamily="2" charset="0"/>
              </a:rPr>
              <a:t>.</a:t>
            </a:r>
            <a:endParaRPr lang="en-US" dirty="0"/>
          </a:p>
        </p:txBody>
      </p:sp>
      <p:pic>
        <p:nvPicPr>
          <p:cNvPr id="5122" name="Picture 2" descr="Inteligența corporal kinestezică">
            <a:extLst>
              <a:ext uri="{FF2B5EF4-FFF2-40B4-BE49-F238E27FC236}">
                <a16:creationId xmlns:a16="http://schemas.microsoft.com/office/drawing/2014/main" id="{4B9C2399-0607-554F-6C6C-28DD882CA0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305" y="2258377"/>
            <a:ext cx="4214241" cy="2341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944060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3621A-9ABC-3069-D645-7E1E3ED4B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Inteligenta</a:t>
            </a:r>
            <a:r>
              <a:rPr lang="en-US" dirty="0"/>
              <a:t> </a:t>
            </a:r>
            <a:r>
              <a:rPr lang="en-US" dirty="0" err="1"/>
              <a:t>Spatiala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21D997-ECBF-BA56-1024-2D1322980D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/>
          <a:lstStyle/>
          <a:p>
            <a:r>
              <a:rPr lang="en-US" b="1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Inteligența</a:t>
            </a:r>
            <a:r>
              <a:rPr lang="en-US" b="1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vizual-spațială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este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una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dintre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cele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8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tipuri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de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inteligență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descrise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de Howard Gardner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în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teoria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sa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despre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Inteligențele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Multiple.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Aceasta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se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referă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la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abilitatea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unei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persoane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de a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percepe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, a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analiza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și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a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înțelege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informația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vizuală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existentă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în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mediul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înconjurător</a:t>
            </a:r>
            <a:r>
              <a:rPr lang="en-U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.</a:t>
            </a:r>
            <a:endParaRPr lang="en-US" dirty="0"/>
          </a:p>
        </p:txBody>
      </p:sp>
      <p:pic>
        <p:nvPicPr>
          <p:cNvPr id="6146" name="Picture 2" descr="Visual Spatial Learner - Your Therapy Source">
            <a:extLst>
              <a:ext uri="{FF2B5EF4-FFF2-40B4-BE49-F238E27FC236}">
                <a16:creationId xmlns:a16="http://schemas.microsoft.com/office/drawing/2014/main" id="{89DF30DF-3088-B1C3-84C4-B691AFA2C1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5480" y="751840"/>
            <a:ext cx="3952240" cy="3952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91795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9C446-5E64-82FE-DE3C-E4FC6DF5B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Inteligenta</a:t>
            </a:r>
            <a:r>
              <a:rPr lang="en-US" dirty="0"/>
              <a:t> </a:t>
            </a:r>
            <a:r>
              <a:rPr lang="en-US" dirty="0" err="1"/>
              <a:t>muzicala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D58903-6A61-3661-16EF-FF4BD8C643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887720" cy="4351338"/>
          </a:xfrm>
        </p:spPr>
        <p:txBody>
          <a:bodyPr/>
          <a:lstStyle/>
          <a:p>
            <a:r>
              <a:rPr lang="en-US" b="0" i="0" dirty="0" err="1">
                <a:effectLst/>
                <a:latin typeface="Roboto" panose="02000000000000000000" pitchFamily="2" charset="0"/>
              </a:rPr>
              <a:t>Inteligența</a:t>
            </a:r>
            <a:r>
              <a:rPr lang="en-US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effectLst/>
                <a:latin typeface="Roboto" panose="02000000000000000000" pitchFamily="2" charset="0"/>
              </a:rPr>
              <a:t>muzicală</a:t>
            </a:r>
            <a:r>
              <a:rPr lang="en-US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effectLst/>
                <a:latin typeface="Roboto" panose="02000000000000000000" pitchFamily="2" charset="0"/>
              </a:rPr>
              <a:t>măsoară</a:t>
            </a:r>
            <a:r>
              <a:rPr lang="en-US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effectLst/>
                <a:latin typeface="Roboto" panose="02000000000000000000" pitchFamily="2" charset="0"/>
              </a:rPr>
              <a:t>abilitatea</a:t>
            </a:r>
            <a:r>
              <a:rPr lang="en-US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effectLst/>
                <a:latin typeface="Roboto" panose="02000000000000000000" pitchFamily="2" charset="0"/>
              </a:rPr>
              <a:t>unui</a:t>
            </a:r>
            <a:r>
              <a:rPr lang="en-US" b="0" i="0" dirty="0">
                <a:effectLst/>
                <a:latin typeface="Roboto" panose="02000000000000000000" pitchFamily="2" charset="0"/>
              </a:rPr>
              <a:t> artist de a </a:t>
            </a:r>
            <a:r>
              <a:rPr lang="en-US" b="0" i="0" dirty="0" err="1">
                <a:effectLst/>
                <a:latin typeface="Roboto" panose="02000000000000000000" pitchFamily="2" charset="0"/>
              </a:rPr>
              <a:t>interpreta</a:t>
            </a:r>
            <a:r>
              <a:rPr lang="en-US" b="0" i="0" dirty="0">
                <a:effectLst/>
                <a:latin typeface="Roboto" panose="02000000000000000000" pitchFamily="2" charset="0"/>
              </a:rPr>
              <a:t>, de a </a:t>
            </a:r>
            <a:r>
              <a:rPr lang="en-US" b="0" i="0" dirty="0" err="1">
                <a:effectLst/>
                <a:latin typeface="Roboto" panose="02000000000000000000" pitchFamily="2" charset="0"/>
              </a:rPr>
              <a:t>compune</a:t>
            </a:r>
            <a:r>
              <a:rPr lang="en-US" b="0" i="0" dirty="0">
                <a:effectLst/>
                <a:latin typeface="Roboto" panose="02000000000000000000" pitchFamily="2" charset="0"/>
              </a:rPr>
              <a:t>, de a </a:t>
            </a:r>
            <a:r>
              <a:rPr lang="en-US" b="0" i="0" dirty="0" err="1">
                <a:effectLst/>
                <a:latin typeface="Roboto" panose="02000000000000000000" pitchFamily="2" charset="0"/>
              </a:rPr>
              <a:t>aprecia</a:t>
            </a:r>
            <a:r>
              <a:rPr lang="en-US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effectLst/>
                <a:latin typeface="Roboto" panose="02000000000000000000" pitchFamily="2" charset="0"/>
              </a:rPr>
              <a:t>muzica</a:t>
            </a:r>
            <a:r>
              <a:rPr lang="en-US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effectLst/>
                <a:latin typeface="Roboto" panose="02000000000000000000" pitchFamily="2" charset="0"/>
              </a:rPr>
              <a:t>și</a:t>
            </a:r>
            <a:r>
              <a:rPr lang="en-US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effectLst/>
                <a:latin typeface="Roboto" panose="02000000000000000000" pitchFamily="2" charset="0"/>
              </a:rPr>
              <a:t>tiparele</a:t>
            </a:r>
            <a:r>
              <a:rPr lang="en-US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effectLst/>
                <a:latin typeface="Roboto" panose="02000000000000000000" pitchFamily="2" charset="0"/>
              </a:rPr>
              <a:t>muzicale</a:t>
            </a:r>
            <a:r>
              <a:rPr lang="en-US" b="0" i="0" dirty="0">
                <a:effectLst/>
                <a:latin typeface="Roboto" panose="02000000000000000000" pitchFamily="2" charset="0"/>
              </a:rPr>
              <a:t>. </a:t>
            </a:r>
            <a:r>
              <a:rPr lang="en-US" b="0" i="0" dirty="0" err="1">
                <a:effectLst/>
                <a:latin typeface="Roboto" panose="02000000000000000000" pitchFamily="2" charset="0"/>
              </a:rPr>
              <a:t>Inteligența</a:t>
            </a:r>
            <a:r>
              <a:rPr lang="en-US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effectLst/>
                <a:latin typeface="Roboto" panose="02000000000000000000" pitchFamily="2" charset="0"/>
              </a:rPr>
              <a:t>muzicală</a:t>
            </a:r>
            <a:r>
              <a:rPr lang="en-US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effectLst/>
                <a:latin typeface="Roboto" panose="02000000000000000000" pitchFamily="2" charset="0"/>
              </a:rPr>
              <a:t>este</a:t>
            </a:r>
            <a:r>
              <a:rPr lang="en-US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effectLst/>
                <a:latin typeface="Roboto" panose="02000000000000000000" pitchFamily="2" charset="0"/>
              </a:rPr>
              <a:t>specifică</a:t>
            </a:r>
            <a:r>
              <a:rPr lang="en-US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effectLst/>
                <a:latin typeface="Roboto" panose="02000000000000000000" pitchFamily="2" charset="0"/>
              </a:rPr>
              <a:t>artiștilor</a:t>
            </a:r>
            <a:r>
              <a:rPr lang="en-US" b="0" i="0" dirty="0">
                <a:effectLst/>
                <a:latin typeface="Roboto" panose="02000000000000000000" pitchFamily="2" charset="0"/>
              </a:rPr>
              <a:t>, </a:t>
            </a:r>
            <a:r>
              <a:rPr lang="en-US" b="0" i="0" dirty="0" err="1">
                <a:effectLst/>
                <a:latin typeface="Roboto" panose="02000000000000000000" pitchFamily="2" charset="0"/>
              </a:rPr>
              <a:t>compozitorilor</a:t>
            </a:r>
            <a:r>
              <a:rPr lang="en-US" b="0" i="0" dirty="0">
                <a:effectLst/>
                <a:latin typeface="Roboto" panose="02000000000000000000" pitchFamily="2" charset="0"/>
              </a:rPr>
              <a:t>, </a:t>
            </a:r>
            <a:r>
              <a:rPr lang="en-US" b="0" i="0" dirty="0" err="1">
                <a:effectLst/>
                <a:latin typeface="Roboto" panose="02000000000000000000" pitchFamily="2" charset="0"/>
              </a:rPr>
              <a:t>vocalistilor</a:t>
            </a:r>
            <a:r>
              <a:rPr lang="en-US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effectLst/>
                <a:latin typeface="Roboto" panose="02000000000000000000" pitchFamily="2" charset="0"/>
              </a:rPr>
              <a:t>și</a:t>
            </a:r>
            <a:r>
              <a:rPr lang="en-US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effectLst/>
                <a:latin typeface="Roboto" panose="02000000000000000000" pitchFamily="2" charset="0"/>
              </a:rPr>
              <a:t>instrumentistilor</a:t>
            </a:r>
            <a:r>
              <a:rPr lang="en-US" b="0" i="0" dirty="0">
                <a:effectLst/>
                <a:latin typeface="Roboto" panose="02000000000000000000" pitchFamily="2" charset="0"/>
              </a:rPr>
              <a:t>. </a:t>
            </a:r>
            <a:r>
              <a:rPr lang="en-US" b="0" i="0" dirty="0" err="1">
                <a:effectLst/>
                <a:latin typeface="Roboto" panose="02000000000000000000" pitchFamily="2" charset="0"/>
              </a:rPr>
              <a:t>Cei</a:t>
            </a:r>
            <a:r>
              <a:rPr lang="en-US" b="0" i="0" dirty="0">
                <a:effectLst/>
                <a:latin typeface="Roboto" panose="02000000000000000000" pitchFamily="2" charset="0"/>
              </a:rPr>
              <a:t> care </a:t>
            </a:r>
            <a:r>
              <a:rPr lang="en-US" b="0" i="0" dirty="0" err="1">
                <a:effectLst/>
                <a:latin typeface="Roboto" panose="02000000000000000000" pitchFamily="2" charset="0"/>
              </a:rPr>
              <a:t>poseda</a:t>
            </a:r>
            <a:r>
              <a:rPr lang="en-US" b="0" i="0" dirty="0">
                <a:effectLst/>
                <a:latin typeface="Roboto" panose="02000000000000000000" pitchFamily="2" charset="0"/>
              </a:rPr>
              <a:t> o </a:t>
            </a:r>
            <a:r>
              <a:rPr lang="en-US" b="0" i="0" dirty="0" err="1">
                <a:effectLst/>
                <a:latin typeface="Roboto" panose="02000000000000000000" pitchFamily="2" charset="0"/>
              </a:rPr>
              <a:t>inteligenta</a:t>
            </a:r>
            <a:r>
              <a:rPr lang="en-US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effectLst/>
                <a:latin typeface="Roboto" panose="02000000000000000000" pitchFamily="2" charset="0"/>
              </a:rPr>
              <a:t>muzicala</a:t>
            </a:r>
            <a:r>
              <a:rPr lang="en-US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effectLst/>
                <a:latin typeface="Roboto" panose="02000000000000000000" pitchFamily="2" charset="0"/>
              </a:rPr>
              <a:t>dezvoltata</a:t>
            </a:r>
            <a:r>
              <a:rPr lang="en-US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effectLst/>
                <a:latin typeface="Roboto" panose="02000000000000000000" pitchFamily="2" charset="0"/>
              </a:rPr>
              <a:t>gandesc</a:t>
            </a:r>
            <a:r>
              <a:rPr lang="en-US" b="0" i="0" dirty="0">
                <a:effectLst/>
                <a:latin typeface="Roboto" panose="02000000000000000000" pitchFamily="2" charset="0"/>
              </a:rPr>
              <a:t> in </a:t>
            </a:r>
            <a:r>
              <a:rPr lang="en-US" b="0" i="0" dirty="0" err="1">
                <a:effectLst/>
                <a:latin typeface="Roboto" panose="02000000000000000000" pitchFamily="2" charset="0"/>
              </a:rPr>
              <a:t>tipare</a:t>
            </a:r>
            <a:r>
              <a:rPr lang="en-US" b="0" i="0" dirty="0">
                <a:effectLst/>
                <a:latin typeface="Roboto" panose="02000000000000000000" pitchFamily="2" charset="0"/>
              </a:rPr>
              <a:t>, </a:t>
            </a:r>
            <a:r>
              <a:rPr lang="en-US" b="0" i="0" dirty="0" err="1">
                <a:effectLst/>
                <a:latin typeface="Roboto" panose="02000000000000000000" pitchFamily="2" charset="0"/>
              </a:rPr>
              <a:t>ritm</a:t>
            </a:r>
            <a:r>
              <a:rPr lang="en-US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effectLst/>
                <a:latin typeface="Roboto" panose="02000000000000000000" pitchFamily="2" charset="0"/>
              </a:rPr>
              <a:t>si</a:t>
            </a:r>
            <a:r>
              <a:rPr lang="en-US" b="0" i="0" dirty="0">
                <a:effectLst/>
                <a:latin typeface="Roboto" panose="02000000000000000000" pitchFamily="2" charset="0"/>
              </a:rPr>
              <a:t> </a:t>
            </a:r>
            <a:r>
              <a:rPr lang="en-US" b="0" i="0" dirty="0" err="1">
                <a:effectLst/>
                <a:latin typeface="Roboto" panose="02000000000000000000" pitchFamily="2" charset="0"/>
              </a:rPr>
              <a:t>sunet</a:t>
            </a:r>
            <a:r>
              <a:rPr lang="en-US" b="0" i="0" dirty="0">
                <a:effectLst/>
                <a:latin typeface="Roboto" panose="02000000000000000000" pitchFamily="2" charset="0"/>
              </a:rPr>
              <a:t>.</a:t>
            </a:r>
            <a:endParaRPr lang="en-US" dirty="0"/>
          </a:p>
        </p:txBody>
      </p:sp>
      <p:pic>
        <p:nvPicPr>
          <p:cNvPr id="7170" name="Picture 2" descr="Inteligența muzicală - definiție, caracteristici și mod de învățare">
            <a:extLst>
              <a:ext uri="{FF2B5EF4-FFF2-40B4-BE49-F238E27FC236}">
                <a16:creationId xmlns:a16="http://schemas.microsoft.com/office/drawing/2014/main" id="{65D10C12-EBB4-A02B-C3E9-610CD76F83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1970" y="1253808"/>
            <a:ext cx="4718208" cy="3145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899742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A9CEC-F573-F9DA-53A8-B4B088A75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Inteligenta</a:t>
            </a:r>
            <a:r>
              <a:rPr lang="en-US" dirty="0"/>
              <a:t> </a:t>
            </a:r>
            <a:r>
              <a:rPr lang="en-US" dirty="0" err="1"/>
              <a:t>Interpersonala</a:t>
            </a:r>
            <a:endParaRPr lang="en-US" dirty="0"/>
          </a:p>
        </p:txBody>
      </p:sp>
      <p:pic>
        <p:nvPicPr>
          <p:cNvPr id="8194" name="Picture 2" descr="Inteligenta interpersonala - Itsy Bitsy">
            <a:extLst>
              <a:ext uri="{FF2B5EF4-FFF2-40B4-BE49-F238E27FC236}">
                <a16:creationId xmlns:a16="http://schemas.microsoft.com/office/drawing/2014/main" id="{151D2DBA-9FF1-5459-6E88-58532DEC6B0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8440" y="2005362"/>
            <a:ext cx="5310404" cy="3541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A8CF0AE-3C52-85F0-1D1E-CA2D6A479587}"/>
              </a:ext>
            </a:extLst>
          </p:cNvPr>
          <p:cNvSpPr txBox="1"/>
          <p:nvPr/>
        </p:nvSpPr>
        <p:spPr>
          <a:xfrm>
            <a:off x="838200" y="2096016"/>
            <a:ext cx="57302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Inteligența</a:t>
            </a:r>
            <a:r>
              <a:rPr lang="en-US" sz="2200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200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interpersonală</a:t>
            </a:r>
            <a:r>
              <a:rPr lang="en-US" sz="2200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se </a:t>
            </a:r>
            <a:r>
              <a:rPr lang="en-US" sz="2200" b="0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referă</a:t>
            </a:r>
            <a:r>
              <a:rPr lang="en-US" sz="2200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la </a:t>
            </a:r>
            <a:r>
              <a:rPr lang="en-US" sz="2200" b="1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abilitatea</a:t>
            </a:r>
            <a:r>
              <a:rPr lang="en-US" sz="2200" b="1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de a </a:t>
            </a:r>
            <a:r>
              <a:rPr lang="en-US" sz="2200" b="1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înțelege</a:t>
            </a:r>
            <a:r>
              <a:rPr lang="en-US" sz="2200" b="1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200" b="1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și</a:t>
            </a:r>
            <a:r>
              <a:rPr lang="en-US" sz="2200" b="1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200" b="1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interacționa</a:t>
            </a:r>
            <a:r>
              <a:rPr lang="en-US" sz="2200" b="1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2200" b="1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eficient</a:t>
            </a:r>
            <a:r>
              <a:rPr lang="en-US" sz="2200" b="1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cu </a:t>
            </a:r>
            <a:r>
              <a:rPr lang="en-US" sz="2200" b="1" i="0" dirty="0" err="1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ceilalți</a:t>
            </a:r>
            <a:r>
              <a:rPr lang="en-US" sz="2200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96839172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360</Words>
  <Application>Microsoft Office PowerPoint</Application>
  <PresentationFormat>Widescreen</PresentationFormat>
  <Paragraphs>33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Aptos</vt:lpstr>
      <vt:lpstr>Aptos Display</vt:lpstr>
      <vt:lpstr>Arial</vt:lpstr>
      <vt:lpstr>Roboto</vt:lpstr>
      <vt:lpstr>Times New Roman</vt:lpstr>
      <vt:lpstr>YACgEWWPgRQ 0</vt:lpstr>
      <vt:lpstr>Office Theme</vt:lpstr>
      <vt:lpstr>Inteligente multiple</vt:lpstr>
      <vt:lpstr>Ce sunt inteligentele multiple?</vt:lpstr>
      <vt:lpstr>Cate tipuri de inteligente multiple exista?</vt:lpstr>
      <vt:lpstr>Inteligenta Logico-Matematica</vt:lpstr>
      <vt:lpstr>Inteligenta Lingvistica</vt:lpstr>
      <vt:lpstr>Inteligenta Kinestezica</vt:lpstr>
      <vt:lpstr>Inteligenta Spatiala</vt:lpstr>
      <vt:lpstr>Inteligenta muzicala</vt:lpstr>
      <vt:lpstr>Inteligenta Interpersonala</vt:lpstr>
      <vt:lpstr>Inteligenta Intrapersonala</vt:lpstr>
      <vt:lpstr>Inteligenta Naturalista</vt:lpstr>
      <vt:lpstr>Link-ul pentru testul de inteligenta.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Sergiu Andrei Dioclitean</dc:creator>
  <cp:lastModifiedBy>Sergiu Andrei Dioclitean</cp:lastModifiedBy>
  <cp:revision>3</cp:revision>
  <dcterms:created xsi:type="dcterms:W3CDTF">2025-03-08T13:16:49Z</dcterms:created>
  <dcterms:modified xsi:type="dcterms:W3CDTF">2025-03-08T13:34:42Z</dcterms:modified>
</cp:coreProperties>
</file>