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sldIdLst>
    <p:sldId id="256" r:id="rId2"/>
    <p:sldId id="266" r:id="rId3"/>
    <p:sldId id="257" r:id="rId4"/>
    <p:sldId id="259" r:id="rId5"/>
    <p:sldId id="260" r:id="rId6"/>
    <p:sldId id="261" r:id="rId7"/>
    <p:sldId id="262" r:id="rId8"/>
    <p:sldId id="263" r:id="rId9"/>
    <p:sldId id="264" r:id="rId10"/>
    <p:sldId id="265"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snapToGrid="0">
      <p:cViewPr varScale="1">
        <p:scale>
          <a:sx n="67" d="100"/>
          <a:sy n="67" d="100"/>
        </p:scale>
        <p:origin x="2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a:xfrm>
            <a:off x="5332412" y="5883275"/>
            <a:ext cx="4324044" cy="365125"/>
          </a:xfrm>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30789007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E972B-D0B7-45C5-958A-C2253050E8A2}" type="datetimeFigureOut">
              <a:rPr lang="ro-RO" smtClean="0"/>
              <a:t>25.05.2025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27622929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30435458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37928282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400675079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14738128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190366770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23415174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18562172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a:xfrm>
            <a:off x="10951856" y="5867131"/>
            <a:ext cx="551167" cy="365125"/>
          </a:xfrm>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25059456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E972B-D0B7-45C5-958A-C2253050E8A2}" type="datetimeFigureOut">
              <a:rPr lang="ro-RO" smtClean="0"/>
              <a:t>25.05.2025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389986934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BE972B-D0B7-45C5-958A-C2253050E8A2}" type="datetimeFigureOut">
              <a:rPr lang="ro-RO" smtClean="0"/>
              <a:t>25.05.2025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38897240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BE972B-D0B7-45C5-958A-C2253050E8A2}" type="datetimeFigureOut">
              <a:rPr lang="ro-RO" smtClean="0"/>
              <a:t>25.05.2025</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11168653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BE972B-D0B7-45C5-958A-C2253050E8A2}" type="datetimeFigureOut">
              <a:rPr lang="ro-RO" smtClean="0"/>
              <a:t>25.05.2025</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15799165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BE972B-D0B7-45C5-958A-C2253050E8A2}" type="datetimeFigureOut">
              <a:rPr lang="ro-RO" smtClean="0"/>
              <a:t>25.05.2025</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6731891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E972B-D0B7-45C5-958A-C2253050E8A2}" type="datetimeFigureOut">
              <a:rPr lang="ro-RO" smtClean="0"/>
              <a:t>25.05.2025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23558092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BE972B-D0B7-45C5-958A-C2253050E8A2}" type="datetimeFigureOut">
              <a:rPr lang="ro-RO" smtClean="0"/>
              <a:t>25.05.2025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344EA64-887A-4837-B450-8CE0145F7509}" type="slidenum">
              <a:rPr lang="ro-RO" smtClean="0"/>
              <a:t>‹#›</a:t>
            </a:fld>
            <a:endParaRPr lang="ro-RO"/>
          </a:p>
        </p:txBody>
      </p:sp>
    </p:spTree>
    <p:extLst>
      <p:ext uri="{BB962C8B-B14F-4D97-AF65-F5344CB8AC3E}">
        <p14:creationId xmlns:p14="http://schemas.microsoft.com/office/powerpoint/2010/main" val="20156182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CBE972B-D0B7-45C5-958A-C2253050E8A2}" type="datetimeFigureOut">
              <a:rPr lang="ro-RO" smtClean="0"/>
              <a:t>25.05.2025</a:t>
            </a:fld>
            <a:endParaRPr lang="ro-RO"/>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o-RO"/>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344EA64-887A-4837-B450-8CE0145F7509}" type="slidenum">
              <a:rPr lang="ro-RO" smtClean="0"/>
              <a:t>‹#›</a:t>
            </a:fld>
            <a:endParaRPr lang="ro-RO"/>
          </a:p>
        </p:txBody>
      </p:sp>
    </p:spTree>
    <p:extLst>
      <p:ext uri="{BB962C8B-B14F-4D97-AF65-F5344CB8AC3E}">
        <p14:creationId xmlns:p14="http://schemas.microsoft.com/office/powerpoint/2010/main" val="201850986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Lst>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2C7A0E-C602-4B76-A68E-11F88E01E395}"/>
              </a:ext>
            </a:extLst>
          </p:cNvPr>
          <p:cNvPicPr>
            <a:picLocks noChangeAspect="1"/>
          </p:cNvPicPr>
          <p:nvPr/>
        </p:nvPicPr>
        <p:blipFill>
          <a:blip r:embed="rId2"/>
          <a:stretch>
            <a:fillRect/>
          </a:stretch>
        </p:blipFill>
        <p:spPr>
          <a:xfrm>
            <a:off x="1482725" y="371475"/>
            <a:ext cx="5426158" cy="1857375"/>
          </a:xfrm>
          <a:prstGeom prst="rect">
            <a:avLst/>
          </a:prstGeom>
        </p:spPr>
      </p:pic>
      <p:sp>
        <p:nvSpPr>
          <p:cNvPr id="2" name="Title 1">
            <a:extLst>
              <a:ext uri="{FF2B5EF4-FFF2-40B4-BE49-F238E27FC236}">
                <a16:creationId xmlns:a16="http://schemas.microsoft.com/office/drawing/2014/main" id="{20EE5272-7B19-469D-9969-1DB82F8FEE28}"/>
              </a:ext>
            </a:extLst>
          </p:cNvPr>
          <p:cNvSpPr>
            <a:spLocks noGrp="1"/>
          </p:cNvSpPr>
          <p:nvPr>
            <p:ph type="title"/>
          </p:nvPr>
        </p:nvSpPr>
        <p:spPr>
          <a:xfrm>
            <a:off x="1482724" y="371475"/>
            <a:ext cx="5426158" cy="1857375"/>
          </a:xfrm>
        </p:spPr>
        <p:txBody>
          <a:bodyPr/>
          <a:lstStyle/>
          <a:p>
            <a:endParaRPr lang="ro-RO" dirty="0"/>
          </a:p>
        </p:txBody>
      </p:sp>
      <p:pic>
        <p:nvPicPr>
          <p:cNvPr id="7" name="Picture Placeholder 6">
            <a:extLst>
              <a:ext uri="{FF2B5EF4-FFF2-40B4-BE49-F238E27FC236}">
                <a16:creationId xmlns:a16="http://schemas.microsoft.com/office/drawing/2014/main" id="{F75CF4EF-0C53-4E16-A9DC-C0C1B8233424}"/>
              </a:ext>
            </a:extLst>
          </p:cNvPr>
          <p:cNvPicPr>
            <a:picLocks noGrp="1" noChangeAspect="1"/>
          </p:cNvPicPr>
          <p:nvPr>
            <p:ph type="pic" idx="1"/>
          </p:nvPr>
        </p:nvPicPr>
        <p:blipFill>
          <a:blip r:embed="rId3"/>
          <a:srcRect l="14115" r="14115"/>
          <a:stretch>
            <a:fillRect/>
          </a:stretch>
        </p:blipFill>
        <p:spPr>
          <a:prstGeom prst="rect">
            <a:avLst/>
          </a:prstGeom>
        </p:spPr>
      </p:pic>
      <p:sp>
        <p:nvSpPr>
          <p:cNvPr id="4" name="Text Placeholder 3">
            <a:extLst>
              <a:ext uri="{FF2B5EF4-FFF2-40B4-BE49-F238E27FC236}">
                <a16:creationId xmlns:a16="http://schemas.microsoft.com/office/drawing/2014/main" id="{F01E9B1A-6242-479F-A25A-903AD6461DD3}"/>
              </a:ext>
            </a:extLst>
          </p:cNvPr>
          <p:cNvSpPr>
            <a:spLocks noGrp="1"/>
          </p:cNvSpPr>
          <p:nvPr>
            <p:ph type="body" sz="half" idx="2"/>
          </p:nvPr>
        </p:nvSpPr>
        <p:spPr>
          <a:xfrm>
            <a:off x="1482724" y="3124199"/>
            <a:ext cx="5426158" cy="2919414"/>
          </a:xfrm>
        </p:spPr>
        <p:txBody>
          <a:bodyPr>
            <a:normAutofit/>
          </a:bodyPr>
          <a:lstStyle/>
          <a:p>
            <a:pPr lvl="0"/>
            <a:r>
              <a:rPr lang="en-US" b="1" dirty="0"/>
              <a:t>ACREDITARE ERASMUS</a:t>
            </a:r>
            <a:endParaRPr lang="en-US" dirty="0"/>
          </a:p>
          <a:p>
            <a:pPr lvl="0"/>
            <a:r>
              <a:rPr lang="en-US" b="1" dirty="0"/>
              <a:t>NR.REF. 2024-1-R001-KA121-SCH-000209051</a:t>
            </a:r>
            <a:endParaRPr lang="en-US" dirty="0"/>
          </a:p>
          <a:p>
            <a:pPr lvl="0"/>
            <a:r>
              <a:rPr lang="ro-RO" b="1" dirty="0">
                <a:solidFill>
                  <a:schemeClr val="accent1">
                    <a:lumMod val="50000"/>
                  </a:schemeClr>
                </a:solidFill>
                <a:latin typeface="Verdana" panose="020B0604030504040204" pitchFamily="34" charset="0"/>
                <a:ea typeface="Verdana" panose="020B0604030504040204" pitchFamily="34" charset="0"/>
              </a:rPr>
              <a:t>ȘCOALA INTELIGENȚELOR MULTIPLE</a:t>
            </a:r>
            <a:endParaRPr lang="en-US" dirty="0">
              <a:solidFill>
                <a:schemeClr val="accent1">
                  <a:lumMod val="50000"/>
                </a:schemeClr>
              </a:solidFill>
              <a:latin typeface="Verdana" panose="020B0604030504040204" pitchFamily="34" charset="0"/>
              <a:ea typeface="Verdana" panose="020B0604030504040204" pitchFamily="34" charset="0"/>
            </a:endParaRPr>
          </a:p>
          <a:p>
            <a:pPr lvl="0"/>
            <a:r>
              <a:rPr lang="ro-RO" b="1" dirty="0"/>
              <a:t>PERIOADA DE DERULARE – 2024-2025</a:t>
            </a:r>
            <a:endParaRPr lang="en-US" dirty="0"/>
          </a:p>
          <a:p>
            <a:pPr lvl="0"/>
            <a:r>
              <a:rPr lang="ro-RO" b="1" dirty="0"/>
              <a:t>ȘCOALA GIMNAZIALĂ </a:t>
            </a:r>
            <a:r>
              <a:rPr lang="en-US" b="1" dirty="0"/>
              <a:t>“</a:t>
            </a:r>
            <a:r>
              <a:rPr lang="ro-RO" b="1" dirty="0"/>
              <a:t>VASILE CÎRLOVA</a:t>
            </a:r>
            <a:r>
              <a:rPr lang="en-US" b="1" dirty="0"/>
              <a:t>”</a:t>
            </a:r>
            <a:endParaRPr lang="en-US" dirty="0"/>
          </a:p>
          <a:p>
            <a:r>
              <a:rPr lang="ro-RO" dirty="0"/>
              <a:t>21-25 aprilie 2025</a:t>
            </a:r>
          </a:p>
        </p:txBody>
      </p:sp>
    </p:spTree>
    <p:extLst>
      <p:ext uri="{BB962C8B-B14F-4D97-AF65-F5344CB8AC3E}">
        <p14:creationId xmlns:p14="http://schemas.microsoft.com/office/powerpoint/2010/main" val="376455761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5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nodePh="1">
                                  <p:stCondLst>
                                    <p:cond delay="0"/>
                                  </p:stCondLst>
                                  <p:endCondLst>
                                    <p:cond evt="begin" delay="0">
                                      <p:tn val="29"/>
                                    </p:cond>
                                  </p:endCondLst>
                                  <p:childTnLst>
                                    <p:set>
                                      <p:cBhvr>
                                        <p:cTn id="30" dur="1" fill="hold">
                                          <p:stCondLst>
                                            <p:cond delay="0"/>
                                          </p:stCondLst>
                                        </p:cTn>
                                        <p:tgtEl>
                                          <p:spTgt spid="2"/>
                                        </p:tgtEl>
                                        <p:attrNameLst>
                                          <p:attrName>style.visibility</p:attrName>
                                        </p:attrNameLst>
                                      </p:cBhvr>
                                      <p:to>
                                        <p:strVal val="visible"/>
                                      </p:to>
                                    </p:set>
                                    <p:animEffect transition="in" filter="circle(in)">
                                      <p:cBhvr>
                                        <p:cTn id="3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9AC65D-BC27-4F0B-A84C-76FE26AC866A}"/>
              </a:ext>
            </a:extLst>
          </p:cNvPr>
          <p:cNvSpPr txBox="1"/>
          <p:nvPr/>
        </p:nvSpPr>
        <p:spPr>
          <a:xfrm>
            <a:off x="1314450" y="1328738"/>
            <a:ext cx="10387013" cy="5016758"/>
          </a:xfrm>
          <a:prstGeom prst="rect">
            <a:avLst/>
          </a:prstGeom>
          <a:noFill/>
        </p:spPr>
        <p:txBody>
          <a:bodyPr wrap="square">
            <a:spAutoFit/>
          </a:bodyPr>
          <a:lstStyle/>
          <a:p>
            <a:pPr algn="l"/>
            <a:r>
              <a:rPr lang="ro-RO" sz="2000" b="1" i="1" dirty="0">
                <a:solidFill>
                  <a:schemeClr val="accent1">
                    <a:lumMod val="50000"/>
                  </a:schemeClr>
                </a:solidFill>
                <a:effectLst/>
                <a:latin typeface="Open Sans" panose="020B0606030504020204" pitchFamily="34" charset="0"/>
              </a:rPr>
              <a:t>Care sunt caracteristicile unui copil cu inteligență vizual-spațială?</a:t>
            </a:r>
            <a:endParaRPr lang="ro-RO" sz="2000" b="0" i="1" dirty="0">
              <a:solidFill>
                <a:schemeClr val="accent1">
                  <a:lumMod val="50000"/>
                </a:schemeClr>
              </a:solidFill>
              <a:effectLst/>
              <a:latin typeface="Open Sans" panose="020B0606030504020204" pitchFamily="34" charset="0"/>
            </a:endParaRP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gândesc în ansamblu, mai degrabă decât să perceapă fiecare detaliu în parte,</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au o imaginație bogată și se pricep la inventarea unor moduri neașteptate de a rezolva probleme, </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învață mult mai ușor când le sunt prezentate suporturi vizuale, și nu auditive, </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pot părea dezorganizați, </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nu învață nici în modul „pas cu pas” care este des întâlnit în sistemul de învățământ tradițional și nici din activitățile repetitive sau exersarea unor anumite situații,</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pot întâmpina probleme cu demonstrarea unor acțiuni succesive. De exemplu, când profesorul le cere să arate la ce au lucrat, ei nu pot face asta cu ușurință pentru că văd sarcina în ansamblu, și nu un produs al unor acțiuni succesive. Nu pot explica, de exemplu, cum au ajuns la rezultatul ecuației. Totuși, ei pot realiza sarcini complexe și sunt clasificați drept gânditori „în sistem”, adică înțelegerea complexității unui lucru prin privirea acestuia în ansamblu și prin analizarea relațiilor care se creează între acesta și mediul înconjurător,</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gândesc în imagini, și nu în cuvinte.</a:t>
            </a:r>
          </a:p>
        </p:txBody>
      </p:sp>
      <p:pic>
        <p:nvPicPr>
          <p:cNvPr id="4" name="Picture 3">
            <a:extLst>
              <a:ext uri="{FF2B5EF4-FFF2-40B4-BE49-F238E27FC236}">
                <a16:creationId xmlns:a16="http://schemas.microsoft.com/office/drawing/2014/main" id="{01502523-CD7F-423C-94C0-A90E8E29072D}"/>
              </a:ext>
            </a:extLst>
          </p:cNvPr>
          <p:cNvPicPr>
            <a:picLocks noChangeAspect="1"/>
          </p:cNvPicPr>
          <p:nvPr/>
        </p:nvPicPr>
        <p:blipFill>
          <a:blip r:embed="rId2"/>
          <a:stretch>
            <a:fillRect/>
          </a:stretch>
        </p:blipFill>
        <p:spPr>
          <a:xfrm>
            <a:off x="2221705" y="114300"/>
            <a:ext cx="9479757" cy="957263"/>
          </a:xfrm>
          <a:prstGeom prst="rect">
            <a:avLst/>
          </a:prstGeom>
        </p:spPr>
      </p:pic>
    </p:spTree>
    <p:extLst>
      <p:ext uri="{BB962C8B-B14F-4D97-AF65-F5344CB8AC3E}">
        <p14:creationId xmlns:p14="http://schemas.microsoft.com/office/powerpoint/2010/main" val="41488001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mph" presetSubtype="0" fill="hold" nodeType="clickEffect">
                                  <p:stCondLst>
                                    <p:cond delay="0"/>
                                  </p:stCondLst>
                                  <p:iterate type="lt">
                                    <p:tmPct val="4000"/>
                                  </p:iterate>
                                  <p:childTnLst>
                                    <p:set>
                                      <p:cBhvr override="childStyle">
                                        <p:cTn id="11" dur="500" fill="hold"/>
                                        <p:tgtEl>
                                          <p:spTgt spid="3">
                                            <p:txEl>
                                              <p:pRg st="0" end="0"/>
                                            </p:txEl>
                                          </p:spTgt>
                                        </p:tgtEl>
                                        <p:attrNameLst>
                                          <p:attrName>style.textDecorationUnderline</p:attrName>
                                        </p:attrNameLst>
                                      </p:cBhvr>
                                      <p:to>
                                        <p:strVal val="true"/>
                                      </p:to>
                                    </p:set>
                                  </p:childTnLst>
                                </p:cTn>
                              </p:par>
                              <p:par>
                                <p:cTn id="12" presetID="18" presetClass="emph" presetSubtype="0" fill="hold" nodeType="withEffect">
                                  <p:stCondLst>
                                    <p:cond delay="0"/>
                                  </p:stCondLst>
                                  <p:iterate type="lt">
                                    <p:tmPct val="4000"/>
                                  </p:iterate>
                                  <p:childTnLst>
                                    <p:set>
                                      <p:cBhvr override="childStyle">
                                        <p:cTn id="13" dur="500" fill="hold"/>
                                        <p:tgtEl>
                                          <p:spTgt spid="3">
                                            <p:txEl>
                                              <p:pRg st="1" end="1"/>
                                            </p:txEl>
                                          </p:spTgt>
                                        </p:tgtEl>
                                        <p:attrNameLst>
                                          <p:attrName>style.textDecorationUnderline</p:attrName>
                                        </p:attrNameLst>
                                      </p:cBhvr>
                                      <p:to>
                                        <p:strVal val="true"/>
                                      </p:to>
                                    </p:set>
                                  </p:childTnLst>
                                </p:cTn>
                              </p:par>
                              <p:par>
                                <p:cTn id="14" presetID="18" presetClass="emph" presetSubtype="0" fill="hold" nodeType="withEffect">
                                  <p:stCondLst>
                                    <p:cond delay="0"/>
                                  </p:stCondLst>
                                  <p:iterate type="lt">
                                    <p:tmPct val="4000"/>
                                  </p:iterate>
                                  <p:childTnLst>
                                    <p:set>
                                      <p:cBhvr override="childStyle">
                                        <p:cTn id="15" dur="500" fill="hold"/>
                                        <p:tgtEl>
                                          <p:spTgt spid="3">
                                            <p:txEl>
                                              <p:pRg st="2" end="2"/>
                                            </p:txEl>
                                          </p:spTgt>
                                        </p:tgtEl>
                                        <p:attrNameLst>
                                          <p:attrName>style.textDecorationUnderline</p:attrName>
                                        </p:attrNameLst>
                                      </p:cBhvr>
                                      <p:to>
                                        <p:strVal val="true"/>
                                      </p:to>
                                    </p:set>
                                  </p:childTnLst>
                                </p:cTn>
                              </p:par>
                              <p:par>
                                <p:cTn id="16" presetID="18" presetClass="emph" presetSubtype="0" fill="hold" nodeType="withEffect">
                                  <p:stCondLst>
                                    <p:cond delay="0"/>
                                  </p:stCondLst>
                                  <p:iterate type="lt">
                                    <p:tmPct val="4000"/>
                                  </p:iterate>
                                  <p:childTnLst>
                                    <p:set>
                                      <p:cBhvr override="childStyle">
                                        <p:cTn id="17" dur="500" fill="hold"/>
                                        <p:tgtEl>
                                          <p:spTgt spid="3">
                                            <p:txEl>
                                              <p:pRg st="3" end="3"/>
                                            </p:txEl>
                                          </p:spTgt>
                                        </p:tgtEl>
                                        <p:attrNameLst>
                                          <p:attrName>style.textDecorationUnderline</p:attrName>
                                        </p:attrNameLst>
                                      </p:cBhvr>
                                      <p:to>
                                        <p:strVal val="true"/>
                                      </p:to>
                                    </p:set>
                                  </p:childTnLst>
                                </p:cTn>
                              </p:par>
                              <p:par>
                                <p:cTn id="18" presetID="18" presetClass="emph" presetSubtype="0" fill="hold" nodeType="withEffect">
                                  <p:stCondLst>
                                    <p:cond delay="0"/>
                                  </p:stCondLst>
                                  <p:iterate type="lt">
                                    <p:tmPct val="4000"/>
                                  </p:iterate>
                                  <p:childTnLst>
                                    <p:set>
                                      <p:cBhvr override="childStyle">
                                        <p:cTn id="19" dur="500" fill="hold"/>
                                        <p:tgtEl>
                                          <p:spTgt spid="3">
                                            <p:txEl>
                                              <p:pRg st="4" end="4"/>
                                            </p:txEl>
                                          </p:spTgt>
                                        </p:tgtEl>
                                        <p:attrNameLst>
                                          <p:attrName>style.textDecorationUnderline</p:attrName>
                                        </p:attrNameLst>
                                      </p:cBhvr>
                                      <p:to>
                                        <p:strVal val="true"/>
                                      </p:to>
                                    </p:set>
                                  </p:childTnLst>
                                </p:cTn>
                              </p:par>
                              <p:par>
                                <p:cTn id="20" presetID="18" presetClass="emph" presetSubtype="0" fill="hold" nodeType="withEffect">
                                  <p:stCondLst>
                                    <p:cond delay="0"/>
                                  </p:stCondLst>
                                  <p:iterate type="lt">
                                    <p:tmPct val="4000"/>
                                  </p:iterate>
                                  <p:childTnLst>
                                    <p:set>
                                      <p:cBhvr override="childStyle">
                                        <p:cTn id="21" dur="500" fill="hold"/>
                                        <p:tgtEl>
                                          <p:spTgt spid="3">
                                            <p:txEl>
                                              <p:pRg st="5" end="5"/>
                                            </p:txEl>
                                          </p:spTgt>
                                        </p:tgtEl>
                                        <p:attrNameLst>
                                          <p:attrName>style.textDecorationUnderline</p:attrName>
                                        </p:attrNameLst>
                                      </p:cBhvr>
                                      <p:to>
                                        <p:strVal val="true"/>
                                      </p:to>
                                    </p:set>
                                  </p:childTnLst>
                                </p:cTn>
                              </p:par>
                              <p:par>
                                <p:cTn id="22" presetID="18" presetClass="emph" presetSubtype="0" fill="hold" nodeType="withEffect">
                                  <p:stCondLst>
                                    <p:cond delay="0"/>
                                  </p:stCondLst>
                                  <p:iterate type="lt">
                                    <p:tmPct val="4000"/>
                                  </p:iterate>
                                  <p:childTnLst>
                                    <p:set>
                                      <p:cBhvr override="childStyle">
                                        <p:cTn id="23" dur="500" fill="hold"/>
                                        <p:tgtEl>
                                          <p:spTgt spid="3">
                                            <p:txEl>
                                              <p:pRg st="6" end="6"/>
                                            </p:txEl>
                                          </p:spTgt>
                                        </p:tgtEl>
                                        <p:attrNameLst>
                                          <p:attrName>style.textDecorationUnderline</p:attrName>
                                        </p:attrNameLst>
                                      </p:cBhvr>
                                      <p:to>
                                        <p:strVal val="true"/>
                                      </p:to>
                                    </p:set>
                                  </p:childTnLst>
                                </p:cTn>
                              </p:par>
                              <p:par>
                                <p:cTn id="24" presetID="18" presetClass="emph" presetSubtype="0" fill="hold" nodeType="withEffect">
                                  <p:stCondLst>
                                    <p:cond delay="0"/>
                                  </p:stCondLst>
                                  <p:iterate type="lt">
                                    <p:tmPct val="4000"/>
                                  </p:iterate>
                                  <p:childTnLst>
                                    <p:set>
                                      <p:cBhvr override="childStyle">
                                        <p:cTn id="25" dur="500" fill="hold"/>
                                        <p:tgtEl>
                                          <p:spTgt spid="3">
                                            <p:txEl>
                                              <p:pRg st="7" end="7"/>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206CB-7707-461D-8BDD-676796DA0FCF}"/>
              </a:ext>
            </a:extLst>
          </p:cNvPr>
          <p:cNvSpPr>
            <a:spLocks noGrp="1"/>
          </p:cNvSpPr>
          <p:nvPr>
            <p:ph type="title"/>
          </p:nvPr>
        </p:nvSpPr>
        <p:spPr>
          <a:xfrm>
            <a:off x="1484312" y="1600200"/>
            <a:ext cx="4330701" cy="1371600"/>
          </a:xfrm>
        </p:spPr>
        <p:txBody>
          <a:bodyPr/>
          <a:lstStyle/>
          <a:p>
            <a:r>
              <a:rPr lang="ro-RO" dirty="0"/>
              <a:t>ERASMUS</a:t>
            </a:r>
            <a:br>
              <a:rPr lang="ro-RO" dirty="0"/>
            </a:br>
            <a:r>
              <a:rPr lang="ro-RO" b="1" i="1" dirty="0">
                <a:solidFill>
                  <a:schemeClr val="accent1">
                    <a:lumMod val="50000"/>
                  </a:schemeClr>
                </a:solidFill>
              </a:rPr>
              <a:t>Școala inteligențelor multiple</a:t>
            </a:r>
            <a:br>
              <a:rPr lang="ro-RO" b="1" i="1" dirty="0">
                <a:solidFill>
                  <a:schemeClr val="accent1">
                    <a:lumMod val="50000"/>
                  </a:schemeClr>
                </a:solidFill>
              </a:rPr>
            </a:br>
            <a:r>
              <a:rPr lang="ro-RO" dirty="0"/>
              <a:t>Aprilie 2025</a:t>
            </a:r>
          </a:p>
        </p:txBody>
      </p:sp>
      <p:pic>
        <p:nvPicPr>
          <p:cNvPr id="5" name="Content Placeholder 4">
            <a:extLst>
              <a:ext uri="{FF2B5EF4-FFF2-40B4-BE49-F238E27FC236}">
                <a16:creationId xmlns:a16="http://schemas.microsoft.com/office/drawing/2014/main" id="{955382C0-0B7B-499B-BD85-6A147033BBD6}"/>
              </a:ext>
            </a:extLst>
          </p:cNvPr>
          <p:cNvPicPr>
            <a:picLocks noGrp="1" noChangeAspect="1"/>
          </p:cNvPicPr>
          <p:nvPr>
            <p:ph idx="1"/>
          </p:nvPr>
        </p:nvPicPr>
        <p:blipFill>
          <a:blip r:embed="rId2"/>
          <a:stretch>
            <a:fillRect/>
          </a:stretch>
        </p:blipFill>
        <p:spPr>
          <a:xfrm>
            <a:off x="6872288" y="685799"/>
            <a:ext cx="4943474" cy="5800725"/>
          </a:xfrm>
          <a:prstGeom prst="rect">
            <a:avLst/>
          </a:prstGeom>
        </p:spPr>
      </p:pic>
      <p:sp>
        <p:nvSpPr>
          <p:cNvPr id="4" name="Text Placeholder 3">
            <a:extLst>
              <a:ext uri="{FF2B5EF4-FFF2-40B4-BE49-F238E27FC236}">
                <a16:creationId xmlns:a16="http://schemas.microsoft.com/office/drawing/2014/main" id="{59371DAC-151D-48C8-B3EE-B05825B95FE0}"/>
              </a:ext>
            </a:extLst>
          </p:cNvPr>
          <p:cNvSpPr>
            <a:spLocks noGrp="1"/>
          </p:cNvSpPr>
          <p:nvPr>
            <p:ph type="body" sz="half" idx="2"/>
          </p:nvPr>
        </p:nvSpPr>
        <p:spPr>
          <a:xfrm>
            <a:off x="1484312" y="3614738"/>
            <a:ext cx="4473576" cy="1185862"/>
          </a:xfrm>
        </p:spPr>
        <p:txBody>
          <a:bodyPr>
            <a:normAutofit/>
          </a:bodyPr>
          <a:lstStyle/>
          <a:p>
            <a:r>
              <a:rPr lang="ro-RO" sz="2400" i="1" dirty="0">
                <a:latin typeface="Viner Hand ITC" panose="03070502030502020203" pitchFamily="66" charset="0"/>
              </a:rPr>
              <a:t>Prof. Florentina Gusti</a:t>
            </a:r>
          </a:p>
        </p:txBody>
      </p:sp>
    </p:spTree>
    <p:extLst>
      <p:ext uri="{BB962C8B-B14F-4D97-AF65-F5344CB8AC3E}">
        <p14:creationId xmlns:p14="http://schemas.microsoft.com/office/powerpoint/2010/main" val="26109786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27" presetClass="emph" presetSubtype="0" fill="remove" grpId="0" nodeType="withEffect">
                                  <p:stCondLst>
                                    <p:cond delay="3000"/>
                                  </p:stCondLst>
                                  <p:childTnLst>
                                    <p:animClr clrSpc="rgb" dir="cw">
                                      <p:cBhvr override="childStyle">
                                        <p:cTn id="12" dur="2500" autoRev="1" fill="remove"/>
                                        <p:tgtEl>
                                          <p:spTgt spid="2"/>
                                        </p:tgtEl>
                                        <p:attrNameLst>
                                          <p:attrName>style.color</p:attrName>
                                        </p:attrNameLst>
                                      </p:cBhvr>
                                      <p:to>
                                        <a:schemeClr val="bg1"/>
                                      </p:to>
                                    </p:animClr>
                                    <p:animClr clrSpc="rgb" dir="cw">
                                      <p:cBhvr>
                                        <p:cTn id="13" dur="2500" autoRev="1" fill="remove"/>
                                        <p:tgtEl>
                                          <p:spTgt spid="2"/>
                                        </p:tgtEl>
                                        <p:attrNameLst>
                                          <p:attrName>fillcolor</p:attrName>
                                        </p:attrNameLst>
                                      </p:cBhvr>
                                      <p:to>
                                        <a:schemeClr val="bg1"/>
                                      </p:to>
                                    </p:animClr>
                                    <p:set>
                                      <p:cBhvr>
                                        <p:cTn id="14" dur="2500" autoRev="1" fill="remove"/>
                                        <p:tgtEl>
                                          <p:spTgt spid="2"/>
                                        </p:tgtEl>
                                        <p:attrNameLst>
                                          <p:attrName>fill.type</p:attrName>
                                        </p:attrNameLst>
                                      </p:cBhvr>
                                      <p:to>
                                        <p:strVal val="solid"/>
                                      </p:to>
                                    </p:set>
                                    <p:set>
                                      <p:cBhvr>
                                        <p:cTn id="15" dur="250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A42D6-DDCA-4148-94A5-DE494488C163}"/>
              </a:ext>
            </a:extLst>
          </p:cNvPr>
          <p:cNvSpPr>
            <a:spLocks noGrp="1"/>
          </p:cNvSpPr>
          <p:nvPr>
            <p:ph type="title"/>
          </p:nvPr>
        </p:nvSpPr>
        <p:spPr>
          <a:xfrm>
            <a:off x="1484312" y="571500"/>
            <a:ext cx="3549121" cy="2400300"/>
          </a:xfrm>
        </p:spPr>
        <p:txBody>
          <a:bodyPr>
            <a:normAutofit fontScale="90000"/>
          </a:bodyPr>
          <a:lstStyle/>
          <a:p>
            <a:pPr algn="l"/>
            <a:r>
              <a:rPr lang="ro-RO" dirty="0"/>
              <a:t>      În perioada 21-25 aprilie 2025  a avut loc mobilitatea Erasmus , parte a proiectul de acreditare </a:t>
            </a:r>
            <a:r>
              <a:rPr lang="en-US" dirty="0"/>
              <a:t>“</a:t>
            </a:r>
            <a:r>
              <a:rPr lang="ro-RO" dirty="0"/>
              <a:t>Școala Inteligențelor multiple</a:t>
            </a:r>
            <a:r>
              <a:rPr lang="en-US" dirty="0"/>
              <a:t>”</a:t>
            </a:r>
            <a:r>
              <a:rPr lang="ro-RO" dirty="0"/>
              <a:t>.</a:t>
            </a:r>
            <a:br>
              <a:rPr lang="ro-RO" dirty="0"/>
            </a:br>
            <a:endParaRPr lang="ro-RO" dirty="0"/>
          </a:p>
        </p:txBody>
      </p:sp>
      <p:pic>
        <p:nvPicPr>
          <p:cNvPr id="6" name="Content Placeholder 5">
            <a:extLst>
              <a:ext uri="{FF2B5EF4-FFF2-40B4-BE49-F238E27FC236}">
                <a16:creationId xmlns:a16="http://schemas.microsoft.com/office/drawing/2014/main" id="{371BF9E5-0E5E-4023-8190-F9E28450224F}"/>
              </a:ext>
            </a:extLst>
          </p:cNvPr>
          <p:cNvPicPr>
            <a:picLocks noGrp="1" noChangeAspect="1"/>
          </p:cNvPicPr>
          <p:nvPr>
            <p:ph idx="1"/>
          </p:nvPr>
        </p:nvPicPr>
        <p:blipFill>
          <a:blip r:embed="rId2"/>
          <a:stretch>
            <a:fillRect/>
          </a:stretch>
        </p:blipFill>
        <p:spPr>
          <a:xfrm>
            <a:off x="5700714" y="985838"/>
            <a:ext cx="5557836" cy="4229100"/>
          </a:xfrm>
        </p:spPr>
      </p:pic>
      <p:sp>
        <p:nvSpPr>
          <p:cNvPr id="4" name="Text Placeholder 3">
            <a:extLst>
              <a:ext uri="{FF2B5EF4-FFF2-40B4-BE49-F238E27FC236}">
                <a16:creationId xmlns:a16="http://schemas.microsoft.com/office/drawing/2014/main" id="{5397F9BB-8CA2-4D3C-834A-801A1CD74796}"/>
              </a:ext>
            </a:extLst>
          </p:cNvPr>
          <p:cNvSpPr>
            <a:spLocks noGrp="1"/>
          </p:cNvSpPr>
          <p:nvPr>
            <p:ph type="body" sz="half" idx="2"/>
          </p:nvPr>
        </p:nvSpPr>
        <p:spPr>
          <a:xfrm>
            <a:off x="1484312" y="2971800"/>
            <a:ext cx="3549121" cy="2243138"/>
          </a:xfrm>
        </p:spPr>
        <p:txBody>
          <a:bodyPr>
            <a:noAutofit/>
          </a:bodyPr>
          <a:lstStyle/>
          <a:p>
            <a:pPr algn="l"/>
            <a:r>
              <a:rPr lang="ro-RO" sz="2000" dirty="0"/>
              <a:t>      În acest sens , am participat la cursurile desfășurate în Florența, Italia, la Europass Teacher Academy, unde formatoare a fost doamna psiholog Susan Gagliano.</a:t>
            </a:r>
          </a:p>
        </p:txBody>
      </p:sp>
    </p:spTree>
    <p:extLst>
      <p:ext uri="{BB962C8B-B14F-4D97-AF65-F5344CB8AC3E}">
        <p14:creationId xmlns:p14="http://schemas.microsoft.com/office/powerpoint/2010/main" val="2928887864"/>
      </p:ext>
    </p:extLst>
  </p:cSld>
  <p:clrMapOvr>
    <a:masterClrMapping/>
  </p:clrMapOvr>
  <mc:AlternateContent xmlns:mc="http://schemas.openxmlformats.org/markup-compatibility/2006">
    <mc:Choice xmlns:p14="http://schemas.microsoft.com/office/powerpoint/2010/main" Requires="p14">
      <p:transition spd="slow" p14:dur="1500" advClick="0" advTm="5000">
        <p:split orient="vert"/>
      </p:transition>
    </mc:Choice>
    <mc:Fallback>
      <p:transition spd="slow" advClick="0" advTm="5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4A5E5-4C52-40B3-9CB6-58F9617ADAA0}"/>
              </a:ext>
            </a:extLst>
          </p:cNvPr>
          <p:cNvSpPr>
            <a:spLocks noGrp="1"/>
          </p:cNvSpPr>
          <p:nvPr>
            <p:ph type="title"/>
          </p:nvPr>
        </p:nvSpPr>
        <p:spPr>
          <a:xfrm>
            <a:off x="2208212" y="591343"/>
            <a:ext cx="8990012" cy="951707"/>
          </a:xfrm>
        </p:spPr>
        <p:txBody>
          <a:bodyPr/>
          <a:lstStyle/>
          <a:p>
            <a:r>
              <a:rPr lang="ro-RO" sz="3200" i="1" dirty="0">
                <a:solidFill>
                  <a:schemeClr val="accent1">
                    <a:lumMod val="50000"/>
                  </a:schemeClr>
                </a:solidFill>
                <a:effectLst>
                  <a:outerShdw blurRad="38100" dist="38100" dir="2700000" algn="tl">
                    <a:srgbClr val="000000">
                      <a:alpha val="43137"/>
                    </a:srgbClr>
                  </a:outerShdw>
                </a:effectLst>
                <a:latin typeface="Algerian" panose="04020705040A02060702" pitchFamily="82" charset="0"/>
              </a:rPr>
              <a:t>ȘCOALA INTELIGENȚELOR MULTIPLE</a:t>
            </a:r>
            <a:endParaRPr lang="ro-RO" dirty="0">
              <a:solidFill>
                <a:schemeClr val="accent1">
                  <a:lumMod val="50000"/>
                </a:schemeClr>
              </a:solidFill>
            </a:endParaRPr>
          </a:p>
        </p:txBody>
      </p:sp>
      <p:sp>
        <p:nvSpPr>
          <p:cNvPr id="3" name="Text Placeholder 2">
            <a:extLst>
              <a:ext uri="{FF2B5EF4-FFF2-40B4-BE49-F238E27FC236}">
                <a16:creationId xmlns:a16="http://schemas.microsoft.com/office/drawing/2014/main" id="{FB03F889-1D1D-4BAA-872B-9EA503D15240}"/>
              </a:ext>
            </a:extLst>
          </p:cNvPr>
          <p:cNvSpPr>
            <a:spLocks noGrp="1"/>
          </p:cNvSpPr>
          <p:nvPr>
            <p:ph type="body" sz="quarter" idx="13"/>
          </p:nvPr>
        </p:nvSpPr>
        <p:spPr>
          <a:xfrm>
            <a:off x="1484312" y="1543050"/>
            <a:ext cx="10018710" cy="2271713"/>
          </a:xfrm>
        </p:spPr>
        <p:txBody>
          <a:bodyPr>
            <a:noAutofit/>
          </a:bodyPr>
          <a:lstStyle/>
          <a:p>
            <a:pPr algn="l"/>
            <a:r>
              <a:rPr lang="ro-RO" b="0" i="0" dirty="0">
                <a:solidFill>
                  <a:srgbClr val="000000"/>
                </a:solidFill>
                <a:effectLst/>
                <a:latin typeface="Open Sans" panose="020B0606030504020204" pitchFamily="34" charset="0"/>
              </a:rPr>
              <a:t>          Pornind de la ideea că viziunea asupra capacității intelectuale este una limitată, Gardner a teoretizat existența a opt inteligențe distincte, sugerând chiar prezența celei de-a noua, așa zisa inteligență existențială. În opinia sa, fiecare dintre noi suntem un amalgam unic de abilități și talente, iar capacitatea de memorare sau logică nu sunt singurele elemente care ne definesc. </a:t>
            </a:r>
            <a:endParaRPr lang="ro-RO" dirty="0"/>
          </a:p>
        </p:txBody>
      </p:sp>
      <p:sp>
        <p:nvSpPr>
          <p:cNvPr id="4" name="Text Placeholder 3">
            <a:extLst>
              <a:ext uri="{FF2B5EF4-FFF2-40B4-BE49-F238E27FC236}">
                <a16:creationId xmlns:a16="http://schemas.microsoft.com/office/drawing/2014/main" id="{E059FE9C-8F26-42AD-A58E-35441FA647D1}"/>
              </a:ext>
            </a:extLst>
          </p:cNvPr>
          <p:cNvSpPr>
            <a:spLocks noGrp="1"/>
          </p:cNvSpPr>
          <p:nvPr>
            <p:ph type="body" idx="1"/>
          </p:nvPr>
        </p:nvSpPr>
        <p:spPr>
          <a:xfrm>
            <a:off x="1484312" y="3890962"/>
            <a:ext cx="10018710" cy="1900238"/>
          </a:xfrm>
        </p:spPr>
        <p:txBody>
          <a:bodyPr>
            <a:noAutofit/>
          </a:bodyPr>
          <a:lstStyle/>
          <a:p>
            <a:pPr algn="l"/>
            <a:r>
              <a:rPr lang="ro-RO" sz="2400" b="0" i="0" dirty="0">
                <a:solidFill>
                  <a:srgbClr val="000000"/>
                </a:solidFill>
                <a:effectLst/>
                <a:latin typeface="Open Sans" panose="020B0606030504020204" pitchFamily="34" charset="0"/>
              </a:rPr>
              <a:t>     Așadar, felul în care sunt combinate aceste inteligențe multiple este ceea ce ne diferențiază ca indivizi și determină apoi modul în care rezolvăm probleme și evoluăm ulterior. Însă tocmai aceste diferențe devin o provocare pentru sistemul tradițional de educație, care presupune că toată lumea e la fel, deci învață la fel.</a:t>
            </a:r>
            <a:endParaRPr lang="ro-RO" sz="2400" dirty="0"/>
          </a:p>
        </p:txBody>
      </p:sp>
    </p:spTree>
    <p:extLst>
      <p:ext uri="{BB962C8B-B14F-4D97-AF65-F5344CB8AC3E}">
        <p14:creationId xmlns:p14="http://schemas.microsoft.com/office/powerpoint/2010/main" val="24352607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nodeType="clickEffect">
                                  <p:stCondLst>
                                    <p:cond delay="0"/>
                                  </p:stCondLst>
                                  <p:childTnLst>
                                    <p:anim calcmode="discrete" valueType="str">
                                      <p:cBhvr>
                                        <p:cTn id="6" dur="1000" fill="hold"/>
                                        <p:tgtEl>
                                          <p:spTgt spid="3">
                                            <p:txEl>
                                              <p:pRg st="0" end="0"/>
                                            </p:txEl>
                                          </p:spTgt>
                                        </p:tgtEl>
                                        <p:attrNameLst>
                                          <p:attrName>style.visibility</p:attrName>
                                        </p:attrNameLst>
                                      </p:cBhvr>
                                      <p:tavLst>
                                        <p:tav tm="0">
                                          <p:val>
                                            <p:strVal val="hidden"/>
                                          </p:val>
                                        </p:tav>
                                        <p:tav tm="50000">
                                          <p:val>
                                            <p:strVal val="visible"/>
                                          </p:val>
                                        </p:tav>
                                      </p:tavLst>
                                    </p:anim>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nodeType="clickEffect">
                                  <p:stCondLst>
                                    <p:cond delay="0"/>
                                  </p:stCondLst>
                                  <p:childTnLst>
                                    <p:animRot by="120000">
                                      <p:cBhvr>
                                        <p:cTn id="10" dur="100" fill="hold">
                                          <p:stCondLst>
                                            <p:cond delay="0"/>
                                          </p:stCondLst>
                                        </p:cTn>
                                        <p:tgtEl>
                                          <p:spTgt spid="4">
                                            <p:txEl>
                                              <p:pRg st="0" end="0"/>
                                            </p:txEl>
                                          </p:spTgt>
                                        </p:tgtEl>
                                        <p:attrNameLst>
                                          <p:attrName>r</p:attrName>
                                        </p:attrNameLst>
                                      </p:cBhvr>
                                    </p:animRot>
                                    <p:animRot by="-240000">
                                      <p:cBhvr>
                                        <p:cTn id="11" dur="200" fill="hold">
                                          <p:stCondLst>
                                            <p:cond delay="200"/>
                                          </p:stCondLst>
                                        </p:cTn>
                                        <p:tgtEl>
                                          <p:spTgt spid="4">
                                            <p:txEl>
                                              <p:pRg st="0" end="0"/>
                                            </p:txEl>
                                          </p:spTgt>
                                        </p:tgtEl>
                                        <p:attrNameLst>
                                          <p:attrName>r</p:attrName>
                                        </p:attrNameLst>
                                      </p:cBhvr>
                                    </p:animRot>
                                    <p:animRot by="240000">
                                      <p:cBhvr>
                                        <p:cTn id="12" dur="200" fill="hold">
                                          <p:stCondLst>
                                            <p:cond delay="400"/>
                                          </p:stCondLst>
                                        </p:cTn>
                                        <p:tgtEl>
                                          <p:spTgt spid="4">
                                            <p:txEl>
                                              <p:pRg st="0" end="0"/>
                                            </p:txEl>
                                          </p:spTgt>
                                        </p:tgtEl>
                                        <p:attrNameLst>
                                          <p:attrName>r</p:attrName>
                                        </p:attrNameLst>
                                      </p:cBhvr>
                                    </p:animRot>
                                    <p:animRot by="-240000">
                                      <p:cBhvr>
                                        <p:cTn id="13" dur="200" fill="hold">
                                          <p:stCondLst>
                                            <p:cond delay="600"/>
                                          </p:stCondLst>
                                        </p:cTn>
                                        <p:tgtEl>
                                          <p:spTgt spid="4">
                                            <p:txEl>
                                              <p:pRg st="0" end="0"/>
                                            </p:txEl>
                                          </p:spTgt>
                                        </p:tgtEl>
                                        <p:attrNameLst>
                                          <p:attrName>r</p:attrName>
                                        </p:attrNameLst>
                                      </p:cBhvr>
                                    </p:animRot>
                                    <p:animRot by="120000">
                                      <p:cBhvr>
                                        <p:cTn id="14" dur="200" fill="hold">
                                          <p:stCondLst>
                                            <p:cond delay="800"/>
                                          </p:stCondLst>
                                        </p:cTn>
                                        <p:tgtEl>
                                          <p:spTgt spid="4">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D7FF1-FE8E-4B93-BA82-F3C31ABF729E}"/>
              </a:ext>
            </a:extLst>
          </p:cNvPr>
          <p:cNvSpPr>
            <a:spLocks noGrp="1"/>
          </p:cNvSpPr>
          <p:nvPr>
            <p:ph type="title"/>
          </p:nvPr>
        </p:nvSpPr>
        <p:spPr/>
        <p:txBody>
          <a:bodyPr/>
          <a:lstStyle/>
          <a:p>
            <a:endParaRPr lang="ro-RO"/>
          </a:p>
        </p:txBody>
      </p:sp>
      <p:pic>
        <p:nvPicPr>
          <p:cNvPr id="5" name="Content Placeholder 4">
            <a:extLst>
              <a:ext uri="{FF2B5EF4-FFF2-40B4-BE49-F238E27FC236}">
                <a16:creationId xmlns:a16="http://schemas.microsoft.com/office/drawing/2014/main" id="{A49DC5BC-C235-4798-8C4B-35CD2D15532A}"/>
              </a:ext>
            </a:extLst>
          </p:cNvPr>
          <p:cNvPicPr>
            <a:picLocks noGrp="1" noChangeAspect="1"/>
          </p:cNvPicPr>
          <p:nvPr>
            <p:ph idx="1"/>
          </p:nvPr>
        </p:nvPicPr>
        <p:blipFill>
          <a:blip r:embed="rId2"/>
          <a:stretch>
            <a:fillRect/>
          </a:stretch>
        </p:blipFill>
        <p:spPr>
          <a:xfrm>
            <a:off x="0" y="-328613"/>
            <a:ext cx="12192000" cy="7343775"/>
          </a:xfrm>
          <a:prstGeom prst="rect">
            <a:avLst/>
          </a:prstGeom>
        </p:spPr>
      </p:pic>
      <p:sp>
        <p:nvSpPr>
          <p:cNvPr id="4" name="Text Placeholder 3">
            <a:extLst>
              <a:ext uri="{FF2B5EF4-FFF2-40B4-BE49-F238E27FC236}">
                <a16:creationId xmlns:a16="http://schemas.microsoft.com/office/drawing/2014/main" id="{B22DFECA-1932-4F13-873F-25810C3D60A0}"/>
              </a:ext>
            </a:extLst>
          </p:cNvPr>
          <p:cNvSpPr>
            <a:spLocks noGrp="1"/>
          </p:cNvSpPr>
          <p:nvPr>
            <p:ph type="body" sz="half" idx="2"/>
          </p:nvPr>
        </p:nvSpPr>
        <p:spPr/>
        <p:txBody>
          <a:bodyPr/>
          <a:lstStyle/>
          <a:p>
            <a:endParaRPr lang="ro-RO"/>
          </a:p>
        </p:txBody>
      </p:sp>
    </p:spTree>
    <p:extLst>
      <p:ext uri="{BB962C8B-B14F-4D97-AF65-F5344CB8AC3E}">
        <p14:creationId xmlns:p14="http://schemas.microsoft.com/office/powerpoint/2010/main" val="1489554575"/>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16155-49B1-405B-9F60-3651D9308BA6}"/>
              </a:ext>
            </a:extLst>
          </p:cNvPr>
          <p:cNvSpPr>
            <a:spLocks noGrp="1"/>
          </p:cNvSpPr>
          <p:nvPr>
            <p:ph type="title"/>
          </p:nvPr>
        </p:nvSpPr>
        <p:spPr>
          <a:xfrm>
            <a:off x="1484312" y="200025"/>
            <a:ext cx="6059488" cy="3228975"/>
          </a:xfrm>
        </p:spPr>
        <p:txBody>
          <a:bodyPr>
            <a:normAutofit fontScale="90000"/>
          </a:bodyPr>
          <a:lstStyle/>
          <a:p>
            <a:r>
              <a:rPr lang="ro-RO" b="1" i="0" dirty="0">
                <a:solidFill>
                  <a:schemeClr val="accent1">
                    <a:lumMod val="50000"/>
                  </a:schemeClr>
                </a:solidFill>
                <a:effectLst/>
                <a:latin typeface="Open Sans" panose="020B0606030504020204" pitchFamily="34" charset="0"/>
              </a:rPr>
              <a:t> Inteligența logico-matematică</a:t>
            </a:r>
            <a:br>
              <a:rPr lang="ro-RO" b="1" i="0" dirty="0">
                <a:solidFill>
                  <a:schemeClr val="accent1">
                    <a:lumMod val="50000"/>
                  </a:schemeClr>
                </a:solidFill>
                <a:effectLst/>
                <a:latin typeface="Open Sans" panose="020B0606030504020204" pitchFamily="34" charset="0"/>
              </a:rPr>
            </a:br>
            <a:br>
              <a:rPr lang="ro-RO" b="0" i="0" dirty="0">
                <a:solidFill>
                  <a:srgbClr val="000000"/>
                </a:solidFill>
                <a:effectLst/>
                <a:latin typeface="Open Sans" panose="020B0606030504020204" pitchFamily="34" charset="0"/>
              </a:rPr>
            </a:br>
            <a:r>
              <a:rPr lang="ro-RO" b="0" i="1" dirty="0">
                <a:solidFill>
                  <a:srgbClr val="000000"/>
                </a:solidFill>
                <a:effectLst/>
                <a:latin typeface="Open Sans" panose="020B0606030504020204" pitchFamily="34" charset="0"/>
              </a:rPr>
              <a:t>Oamenii care posedă o inteligență logico-matematică superioară au abilități de recunoaștere a tiparelor, deducție și analiză logică a problemelor. Pentru ei, numerele, relațiile și tiparele se transformă în concepte.</a:t>
            </a:r>
            <a:br>
              <a:rPr lang="ro-RO" b="0" i="1" dirty="0">
                <a:solidFill>
                  <a:srgbClr val="000000"/>
                </a:solidFill>
                <a:effectLst/>
                <a:latin typeface="Open Sans" panose="020B0606030504020204" pitchFamily="34" charset="0"/>
              </a:rPr>
            </a:br>
            <a:endParaRPr lang="ro-RO" i="1" dirty="0"/>
          </a:p>
        </p:txBody>
      </p:sp>
      <p:pic>
        <p:nvPicPr>
          <p:cNvPr id="5" name="Content Placeholder 4">
            <a:extLst>
              <a:ext uri="{FF2B5EF4-FFF2-40B4-BE49-F238E27FC236}">
                <a16:creationId xmlns:a16="http://schemas.microsoft.com/office/drawing/2014/main" id="{089CBC4A-B45D-4559-8A95-C7523DA7B3B5}"/>
              </a:ext>
            </a:extLst>
          </p:cNvPr>
          <p:cNvPicPr>
            <a:picLocks noGrp="1" noChangeAspect="1"/>
          </p:cNvPicPr>
          <p:nvPr>
            <p:ph idx="1"/>
          </p:nvPr>
        </p:nvPicPr>
        <p:blipFill>
          <a:blip r:embed="rId2"/>
          <a:stretch>
            <a:fillRect/>
          </a:stretch>
        </p:blipFill>
        <p:spPr>
          <a:xfrm>
            <a:off x="8043863" y="657225"/>
            <a:ext cx="3657600" cy="5672138"/>
          </a:xfrm>
          <a:prstGeom prst="rect">
            <a:avLst/>
          </a:prstGeom>
        </p:spPr>
      </p:pic>
      <p:sp>
        <p:nvSpPr>
          <p:cNvPr id="4" name="Text Placeholder 3">
            <a:extLst>
              <a:ext uri="{FF2B5EF4-FFF2-40B4-BE49-F238E27FC236}">
                <a16:creationId xmlns:a16="http://schemas.microsoft.com/office/drawing/2014/main" id="{8F50C2A9-4113-4FD5-8527-66AA7CC29559}"/>
              </a:ext>
            </a:extLst>
          </p:cNvPr>
          <p:cNvSpPr>
            <a:spLocks noGrp="1"/>
          </p:cNvSpPr>
          <p:nvPr>
            <p:ph type="body" sz="half" idx="2"/>
          </p:nvPr>
        </p:nvSpPr>
        <p:spPr>
          <a:xfrm>
            <a:off x="1484312" y="3586164"/>
            <a:ext cx="6059488" cy="3071811"/>
          </a:xfrm>
        </p:spPr>
        <p:txBody>
          <a:bodyPr>
            <a:normAutofit/>
          </a:bodyPr>
          <a:lstStyle/>
          <a:p>
            <a:pPr algn="l"/>
            <a:endParaRPr lang="ro-RO" b="0" i="0" dirty="0">
              <a:solidFill>
                <a:srgbClr val="000000"/>
              </a:solidFill>
              <a:effectLst/>
              <a:latin typeface="Open Sans" panose="020B0606030504020204" pitchFamily="34" charset="0"/>
            </a:endParaRPr>
          </a:p>
          <a:p>
            <a:pPr algn="l"/>
            <a:r>
              <a:rPr lang="ro-RO" sz="2000" b="1" i="0" dirty="0">
                <a:solidFill>
                  <a:srgbClr val="000000"/>
                </a:solidFill>
                <a:effectLst/>
                <a:latin typeface="Open Sans" panose="020B0606030504020204" pitchFamily="34" charset="0"/>
              </a:rPr>
              <a:t>Caracteristici:</a:t>
            </a:r>
            <a:endParaRPr lang="ro-RO" sz="2000" b="0" i="0" dirty="0">
              <a:solidFill>
                <a:srgbClr val="000000"/>
              </a:solidFill>
              <a:effectLst/>
              <a:latin typeface="Open Sans" panose="020B0606030504020204" pitchFamily="34" charset="0"/>
            </a:endParaRP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Capacitate sporită de rezolvare a problemelor</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Înclinație către gândirea abstractă</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Plăcere pentru experimente științifice</a:t>
            </a:r>
          </a:p>
          <a:p>
            <a:pPr algn="l" fontAlgn="base">
              <a:buFont typeface="Arial" panose="020B0604020202020204" pitchFamily="34" charset="0"/>
              <a:buChar char="•"/>
            </a:pPr>
            <a:r>
              <a:rPr lang="ro-RO" sz="2000" b="0" i="0" dirty="0">
                <a:solidFill>
                  <a:srgbClr val="000000"/>
                </a:solidFill>
                <a:effectLst/>
                <a:latin typeface="Open Sans" panose="020B0606030504020204" pitchFamily="34" charset="0"/>
              </a:rPr>
              <a:t>Talent la rezolvarea problemelor complexe</a:t>
            </a:r>
          </a:p>
          <a:p>
            <a:endParaRPr lang="ro-RO" dirty="0"/>
          </a:p>
        </p:txBody>
      </p:sp>
    </p:spTree>
    <p:extLst>
      <p:ext uri="{BB962C8B-B14F-4D97-AF65-F5344CB8AC3E}">
        <p14:creationId xmlns:p14="http://schemas.microsoft.com/office/powerpoint/2010/main" val="104861013"/>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0" nodeType="clickEffect">
                                  <p:stCondLst>
                                    <p:cond delay="0"/>
                                  </p:stCondLst>
                                  <p:childTnLst>
                                    <p:animScale>
                                      <p:cBhvr>
                                        <p:cTn id="12" dur="2000" fill="hold"/>
                                        <p:tgtEl>
                                          <p:spTgt spid="2"/>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34" presetClass="emph" presetSubtype="0" fill="hold" nodeType="clickEffect">
                                  <p:stCondLst>
                                    <p:cond delay="0"/>
                                  </p:stCondLst>
                                  <p:iterate type="lt">
                                    <p:tmPct val="10000"/>
                                  </p:iterate>
                                  <p:childTnLst>
                                    <p:animMotion origin="layout" path="M 0.0 0.0 L 0.0 -0.07213" pathEditMode="relative" ptsTypes="">
                                      <p:cBhvr>
                                        <p:cTn id="16" dur="250" accel="50000" decel="50000" autoRev="1" fill="hold">
                                          <p:stCondLst>
                                            <p:cond delay="0"/>
                                          </p:stCondLst>
                                        </p:cTn>
                                        <p:tgtEl>
                                          <p:spTgt spid="4">
                                            <p:txEl>
                                              <p:pRg st="1" end="1"/>
                                            </p:txEl>
                                          </p:spTgt>
                                        </p:tgtEl>
                                        <p:attrNameLst>
                                          <p:attrName>ppt_x</p:attrName>
                                          <p:attrName>ppt_y</p:attrName>
                                        </p:attrNameLst>
                                      </p:cBhvr>
                                    </p:animMotion>
                                    <p:animRot by="1500000">
                                      <p:cBhvr>
                                        <p:cTn id="17" dur="125" fill="hold">
                                          <p:stCondLst>
                                            <p:cond delay="0"/>
                                          </p:stCondLst>
                                        </p:cTn>
                                        <p:tgtEl>
                                          <p:spTgt spid="4">
                                            <p:txEl>
                                              <p:pRg st="1" end="1"/>
                                            </p:txEl>
                                          </p:spTgt>
                                        </p:tgtEl>
                                        <p:attrNameLst>
                                          <p:attrName>r</p:attrName>
                                        </p:attrNameLst>
                                      </p:cBhvr>
                                    </p:animRot>
                                    <p:animRot by="-1500000">
                                      <p:cBhvr>
                                        <p:cTn id="18" dur="125" fill="hold">
                                          <p:stCondLst>
                                            <p:cond delay="125"/>
                                          </p:stCondLst>
                                        </p:cTn>
                                        <p:tgtEl>
                                          <p:spTgt spid="4">
                                            <p:txEl>
                                              <p:pRg st="1" end="1"/>
                                            </p:txEl>
                                          </p:spTgt>
                                        </p:tgtEl>
                                        <p:attrNameLst>
                                          <p:attrName>r</p:attrName>
                                        </p:attrNameLst>
                                      </p:cBhvr>
                                    </p:animRot>
                                    <p:animRot by="-1500000">
                                      <p:cBhvr>
                                        <p:cTn id="19" dur="125" fill="hold">
                                          <p:stCondLst>
                                            <p:cond delay="250"/>
                                          </p:stCondLst>
                                        </p:cTn>
                                        <p:tgtEl>
                                          <p:spTgt spid="4">
                                            <p:txEl>
                                              <p:pRg st="1" end="1"/>
                                            </p:txEl>
                                          </p:spTgt>
                                        </p:tgtEl>
                                        <p:attrNameLst>
                                          <p:attrName>r</p:attrName>
                                        </p:attrNameLst>
                                      </p:cBhvr>
                                    </p:animRot>
                                    <p:animRot by="1500000">
                                      <p:cBhvr>
                                        <p:cTn id="20" dur="125" fill="hold">
                                          <p:stCondLst>
                                            <p:cond delay="375"/>
                                          </p:stCondLst>
                                        </p:cTn>
                                        <p:tgtEl>
                                          <p:spTgt spid="4">
                                            <p:txEl>
                                              <p:pRg st="1" end="1"/>
                                            </p:txEl>
                                          </p:spTgt>
                                        </p:tgtEl>
                                        <p:attrNameLst>
                                          <p:attrName>r</p:attrName>
                                        </p:attrNameLst>
                                      </p:cBhvr>
                                    </p:animRot>
                                  </p:childTnLst>
                                </p:cTn>
                              </p:par>
                              <p:par>
                                <p:cTn id="21" presetID="34" presetClass="emph" presetSubtype="0" fill="hold" nodeType="withEffect">
                                  <p:stCondLst>
                                    <p:cond delay="0"/>
                                  </p:stCondLst>
                                  <p:iterate type="lt">
                                    <p:tmPct val="10000"/>
                                  </p:iterate>
                                  <p:childTnLst>
                                    <p:animMotion origin="layout" path="M 0.0 0.0 L 0.0 -0.07213" pathEditMode="relative" ptsTypes="">
                                      <p:cBhvr>
                                        <p:cTn id="22" dur="250" accel="50000" decel="50000" autoRev="1" fill="hold">
                                          <p:stCondLst>
                                            <p:cond delay="0"/>
                                          </p:stCondLst>
                                        </p:cTn>
                                        <p:tgtEl>
                                          <p:spTgt spid="4">
                                            <p:txEl>
                                              <p:pRg st="2" end="2"/>
                                            </p:txEl>
                                          </p:spTgt>
                                        </p:tgtEl>
                                        <p:attrNameLst>
                                          <p:attrName>ppt_x</p:attrName>
                                          <p:attrName>ppt_y</p:attrName>
                                        </p:attrNameLst>
                                      </p:cBhvr>
                                    </p:animMotion>
                                    <p:animRot by="1500000">
                                      <p:cBhvr>
                                        <p:cTn id="23" dur="125" fill="hold">
                                          <p:stCondLst>
                                            <p:cond delay="0"/>
                                          </p:stCondLst>
                                        </p:cTn>
                                        <p:tgtEl>
                                          <p:spTgt spid="4">
                                            <p:txEl>
                                              <p:pRg st="2" end="2"/>
                                            </p:txEl>
                                          </p:spTgt>
                                        </p:tgtEl>
                                        <p:attrNameLst>
                                          <p:attrName>r</p:attrName>
                                        </p:attrNameLst>
                                      </p:cBhvr>
                                    </p:animRot>
                                    <p:animRot by="-1500000">
                                      <p:cBhvr>
                                        <p:cTn id="24" dur="125" fill="hold">
                                          <p:stCondLst>
                                            <p:cond delay="125"/>
                                          </p:stCondLst>
                                        </p:cTn>
                                        <p:tgtEl>
                                          <p:spTgt spid="4">
                                            <p:txEl>
                                              <p:pRg st="2" end="2"/>
                                            </p:txEl>
                                          </p:spTgt>
                                        </p:tgtEl>
                                        <p:attrNameLst>
                                          <p:attrName>r</p:attrName>
                                        </p:attrNameLst>
                                      </p:cBhvr>
                                    </p:animRot>
                                    <p:animRot by="-1500000">
                                      <p:cBhvr>
                                        <p:cTn id="25" dur="125" fill="hold">
                                          <p:stCondLst>
                                            <p:cond delay="250"/>
                                          </p:stCondLst>
                                        </p:cTn>
                                        <p:tgtEl>
                                          <p:spTgt spid="4">
                                            <p:txEl>
                                              <p:pRg st="2" end="2"/>
                                            </p:txEl>
                                          </p:spTgt>
                                        </p:tgtEl>
                                        <p:attrNameLst>
                                          <p:attrName>r</p:attrName>
                                        </p:attrNameLst>
                                      </p:cBhvr>
                                    </p:animRot>
                                    <p:animRot by="1500000">
                                      <p:cBhvr>
                                        <p:cTn id="26" dur="125" fill="hold">
                                          <p:stCondLst>
                                            <p:cond delay="375"/>
                                          </p:stCondLst>
                                        </p:cTn>
                                        <p:tgtEl>
                                          <p:spTgt spid="4">
                                            <p:txEl>
                                              <p:pRg st="2" end="2"/>
                                            </p:txEl>
                                          </p:spTgt>
                                        </p:tgtEl>
                                        <p:attrNameLst>
                                          <p:attrName>r</p:attrName>
                                        </p:attrNameLst>
                                      </p:cBhvr>
                                    </p:animRot>
                                  </p:childTnLst>
                                </p:cTn>
                              </p:par>
                              <p:par>
                                <p:cTn id="27" presetID="34" presetClass="emph" presetSubtype="0" fill="hold" nodeType="withEffect">
                                  <p:stCondLst>
                                    <p:cond delay="0"/>
                                  </p:stCondLst>
                                  <p:iterate type="lt">
                                    <p:tmPct val="10000"/>
                                  </p:iterate>
                                  <p:childTnLst>
                                    <p:animMotion origin="layout" path="M 0.0 0.0 L 0.0 -0.07213" pathEditMode="relative" ptsTypes="">
                                      <p:cBhvr>
                                        <p:cTn id="28" dur="250" accel="50000" decel="50000" autoRev="1" fill="hold">
                                          <p:stCondLst>
                                            <p:cond delay="0"/>
                                          </p:stCondLst>
                                        </p:cTn>
                                        <p:tgtEl>
                                          <p:spTgt spid="4">
                                            <p:txEl>
                                              <p:pRg st="3" end="3"/>
                                            </p:txEl>
                                          </p:spTgt>
                                        </p:tgtEl>
                                        <p:attrNameLst>
                                          <p:attrName>ppt_x</p:attrName>
                                          <p:attrName>ppt_y</p:attrName>
                                        </p:attrNameLst>
                                      </p:cBhvr>
                                    </p:animMotion>
                                    <p:animRot by="1500000">
                                      <p:cBhvr>
                                        <p:cTn id="29" dur="125" fill="hold">
                                          <p:stCondLst>
                                            <p:cond delay="0"/>
                                          </p:stCondLst>
                                        </p:cTn>
                                        <p:tgtEl>
                                          <p:spTgt spid="4">
                                            <p:txEl>
                                              <p:pRg st="3" end="3"/>
                                            </p:txEl>
                                          </p:spTgt>
                                        </p:tgtEl>
                                        <p:attrNameLst>
                                          <p:attrName>r</p:attrName>
                                        </p:attrNameLst>
                                      </p:cBhvr>
                                    </p:animRot>
                                    <p:animRot by="-1500000">
                                      <p:cBhvr>
                                        <p:cTn id="30" dur="125" fill="hold">
                                          <p:stCondLst>
                                            <p:cond delay="125"/>
                                          </p:stCondLst>
                                        </p:cTn>
                                        <p:tgtEl>
                                          <p:spTgt spid="4">
                                            <p:txEl>
                                              <p:pRg st="3" end="3"/>
                                            </p:txEl>
                                          </p:spTgt>
                                        </p:tgtEl>
                                        <p:attrNameLst>
                                          <p:attrName>r</p:attrName>
                                        </p:attrNameLst>
                                      </p:cBhvr>
                                    </p:animRot>
                                    <p:animRot by="-1500000">
                                      <p:cBhvr>
                                        <p:cTn id="31" dur="125" fill="hold">
                                          <p:stCondLst>
                                            <p:cond delay="250"/>
                                          </p:stCondLst>
                                        </p:cTn>
                                        <p:tgtEl>
                                          <p:spTgt spid="4">
                                            <p:txEl>
                                              <p:pRg st="3" end="3"/>
                                            </p:txEl>
                                          </p:spTgt>
                                        </p:tgtEl>
                                        <p:attrNameLst>
                                          <p:attrName>r</p:attrName>
                                        </p:attrNameLst>
                                      </p:cBhvr>
                                    </p:animRot>
                                    <p:animRot by="1500000">
                                      <p:cBhvr>
                                        <p:cTn id="32" dur="125" fill="hold">
                                          <p:stCondLst>
                                            <p:cond delay="375"/>
                                          </p:stCondLst>
                                        </p:cTn>
                                        <p:tgtEl>
                                          <p:spTgt spid="4">
                                            <p:txEl>
                                              <p:pRg st="3" end="3"/>
                                            </p:txEl>
                                          </p:spTgt>
                                        </p:tgtEl>
                                        <p:attrNameLst>
                                          <p:attrName>r</p:attrName>
                                        </p:attrNameLst>
                                      </p:cBhvr>
                                    </p:animRot>
                                  </p:childTnLst>
                                </p:cTn>
                              </p:par>
                              <p:par>
                                <p:cTn id="33" presetID="34" presetClass="emph" presetSubtype="0" fill="hold" nodeType="with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4">
                                            <p:txEl>
                                              <p:pRg st="4" end="4"/>
                                            </p:txEl>
                                          </p:spTgt>
                                        </p:tgtEl>
                                        <p:attrNameLst>
                                          <p:attrName>ppt_x</p:attrName>
                                          <p:attrName>ppt_y</p:attrName>
                                        </p:attrNameLst>
                                      </p:cBhvr>
                                    </p:animMotion>
                                    <p:animRot by="1500000">
                                      <p:cBhvr>
                                        <p:cTn id="35" dur="125" fill="hold">
                                          <p:stCondLst>
                                            <p:cond delay="0"/>
                                          </p:stCondLst>
                                        </p:cTn>
                                        <p:tgtEl>
                                          <p:spTgt spid="4">
                                            <p:txEl>
                                              <p:pRg st="4" end="4"/>
                                            </p:txEl>
                                          </p:spTgt>
                                        </p:tgtEl>
                                        <p:attrNameLst>
                                          <p:attrName>r</p:attrName>
                                        </p:attrNameLst>
                                      </p:cBhvr>
                                    </p:animRot>
                                    <p:animRot by="-1500000">
                                      <p:cBhvr>
                                        <p:cTn id="36" dur="125" fill="hold">
                                          <p:stCondLst>
                                            <p:cond delay="125"/>
                                          </p:stCondLst>
                                        </p:cTn>
                                        <p:tgtEl>
                                          <p:spTgt spid="4">
                                            <p:txEl>
                                              <p:pRg st="4" end="4"/>
                                            </p:txEl>
                                          </p:spTgt>
                                        </p:tgtEl>
                                        <p:attrNameLst>
                                          <p:attrName>r</p:attrName>
                                        </p:attrNameLst>
                                      </p:cBhvr>
                                    </p:animRot>
                                    <p:animRot by="-1500000">
                                      <p:cBhvr>
                                        <p:cTn id="37" dur="125" fill="hold">
                                          <p:stCondLst>
                                            <p:cond delay="250"/>
                                          </p:stCondLst>
                                        </p:cTn>
                                        <p:tgtEl>
                                          <p:spTgt spid="4">
                                            <p:txEl>
                                              <p:pRg st="4" end="4"/>
                                            </p:txEl>
                                          </p:spTgt>
                                        </p:tgtEl>
                                        <p:attrNameLst>
                                          <p:attrName>r</p:attrName>
                                        </p:attrNameLst>
                                      </p:cBhvr>
                                    </p:animRot>
                                    <p:animRot by="1500000">
                                      <p:cBhvr>
                                        <p:cTn id="38" dur="125" fill="hold">
                                          <p:stCondLst>
                                            <p:cond delay="375"/>
                                          </p:stCondLst>
                                        </p:cTn>
                                        <p:tgtEl>
                                          <p:spTgt spid="4">
                                            <p:txEl>
                                              <p:pRg st="4" end="4"/>
                                            </p:txEl>
                                          </p:spTgt>
                                        </p:tgtEl>
                                        <p:attrNameLst>
                                          <p:attrName>r</p:attrName>
                                        </p:attrNameLst>
                                      </p:cBhvr>
                                    </p:animRot>
                                  </p:childTnLst>
                                </p:cTn>
                              </p:par>
                              <p:par>
                                <p:cTn id="39" presetID="34" presetClass="emph" presetSubtype="0" fill="hold" nodeType="withEffect">
                                  <p:stCondLst>
                                    <p:cond delay="0"/>
                                  </p:stCondLst>
                                  <p:iterate type="lt">
                                    <p:tmPct val="10000"/>
                                  </p:iterate>
                                  <p:childTnLst>
                                    <p:animMotion origin="layout" path="M 0.0 0.0 L 0.0 -0.07213" pathEditMode="relative" ptsTypes="">
                                      <p:cBhvr>
                                        <p:cTn id="40" dur="250" accel="50000" decel="50000" autoRev="1" fill="hold">
                                          <p:stCondLst>
                                            <p:cond delay="0"/>
                                          </p:stCondLst>
                                        </p:cTn>
                                        <p:tgtEl>
                                          <p:spTgt spid="4">
                                            <p:txEl>
                                              <p:pRg st="5" end="5"/>
                                            </p:txEl>
                                          </p:spTgt>
                                        </p:tgtEl>
                                        <p:attrNameLst>
                                          <p:attrName>ppt_x</p:attrName>
                                          <p:attrName>ppt_y</p:attrName>
                                        </p:attrNameLst>
                                      </p:cBhvr>
                                    </p:animMotion>
                                    <p:animRot by="1500000">
                                      <p:cBhvr>
                                        <p:cTn id="41" dur="125" fill="hold">
                                          <p:stCondLst>
                                            <p:cond delay="0"/>
                                          </p:stCondLst>
                                        </p:cTn>
                                        <p:tgtEl>
                                          <p:spTgt spid="4">
                                            <p:txEl>
                                              <p:pRg st="5" end="5"/>
                                            </p:txEl>
                                          </p:spTgt>
                                        </p:tgtEl>
                                        <p:attrNameLst>
                                          <p:attrName>r</p:attrName>
                                        </p:attrNameLst>
                                      </p:cBhvr>
                                    </p:animRot>
                                    <p:animRot by="-1500000">
                                      <p:cBhvr>
                                        <p:cTn id="42" dur="125" fill="hold">
                                          <p:stCondLst>
                                            <p:cond delay="125"/>
                                          </p:stCondLst>
                                        </p:cTn>
                                        <p:tgtEl>
                                          <p:spTgt spid="4">
                                            <p:txEl>
                                              <p:pRg st="5" end="5"/>
                                            </p:txEl>
                                          </p:spTgt>
                                        </p:tgtEl>
                                        <p:attrNameLst>
                                          <p:attrName>r</p:attrName>
                                        </p:attrNameLst>
                                      </p:cBhvr>
                                    </p:animRot>
                                    <p:animRot by="-1500000">
                                      <p:cBhvr>
                                        <p:cTn id="43" dur="125" fill="hold">
                                          <p:stCondLst>
                                            <p:cond delay="250"/>
                                          </p:stCondLst>
                                        </p:cTn>
                                        <p:tgtEl>
                                          <p:spTgt spid="4">
                                            <p:txEl>
                                              <p:pRg st="5" end="5"/>
                                            </p:txEl>
                                          </p:spTgt>
                                        </p:tgtEl>
                                        <p:attrNameLst>
                                          <p:attrName>r</p:attrName>
                                        </p:attrNameLst>
                                      </p:cBhvr>
                                    </p:animRot>
                                    <p:animRot by="1500000">
                                      <p:cBhvr>
                                        <p:cTn id="44" dur="125" fill="hold">
                                          <p:stCondLst>
                                            <p:cond delay="375"/>
                                          </p:stCondLst>
                                        </p:cTn>
                                        <p:tgtEl>
                                          <p:spTgt spid="4">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70C6E-0DE9-4024-85EB-0C628FD7AEBD}"/>
              </a:ext>
            </a:extLst>
          </p:cNvPr>
          <p:cNvSpPr>
            <a:spLocks noGrp="1"/>
          </p:cNvSpPr>
          <p:nvPr>
            <p:ph type="title"/>
          </p:nvPr>
        </p:nvSpPr>
        <p:spPr>
          <a:xfrm>
            <a:off x="1484311" y="200026"/>
            <a:ext cx="10018713" cy="2238374"/>
          </a:xfrm>
        </p:spPr>
        <p:txBody>
          <a:bodyPr>
            <a:noAutofit/>
          </a:bodyPr>
          <a:lstStyle/>
          <a:p>
            <a:pPr algn="l"/>
            <a:r>
              <a:rPr lang="ro-RO" sz="2400" b="1" i="0" dirty="0">
                <a:solidFill>
                  <a:srgbClr val="0C1115"/>
                </a:solidFill>
                <a:effectLst/>
                <a:latin typeface="TimesNewRomanPSMT"/>
              </a:rPr>
              <a:t>     Inteligenta logico-matematica </a:t>
            </a:r>
            <a:r>
              <a:rPr lang="ro-RO" sz="2400" b="0" i="0" dirty="0">
                <a:solidFill>
                  <a:srgbClr val="0C1115"/>
                </a:solidFill>
                <a:effectLst/>
                <a:latin typeface="TimesNewRomanPSMT"/>
              </a:rPr>
              <a:t>se manifesta prin interes si performanta in sarcini care presupun lucrul cu numerele, rationamentul logico-matematic, un anumit algoritm ce due la rezolvarea problemei. O persoana care are aceasta inteligenta dezvoltata are plăcerea de a rezolva probleme, de a lucra cu cifre, raţionează inductiv şi deductiv, are un bun discernământ în cee ce priveşte relaţiile şi conexiunile, </a:t>
            </a:r>
            <a:r>
              <a:rPr lang="ro-RO" sz="2400" b="0" i="0" dirty="0">
                <a:solidFill>
                  <a:srgbClr val="0C1115"/>
                </a:solidFill>
                <a:effectLst/>
                <a:latin typeface="Symbol" panose="05050102010706020507" pitchFamily="18" charset="2"/>
              </a:rPr>
              <a:t></a:t>
            </a:r>
            <a:r>
              <a:rPr lang="ro-RO" sz="2400" b="0" i="0" dirty="0">
                <a:solidFill>
                  <a:srgbClr val="0C1115"/>
                </a:solidFill>
                <a:effectLst/>
                <a:latin typeface="TimesNewRomanPSMT"/>
              </a:rPr>
              <a:t>realizează calcule complexe, are gândire ştiinţifică.</a:t>
            </a:r>
            <a:endParaRPr lang="ro-RO" sz="2400" dirty="0"/>
          </a:p>
        </p:txBody>
      </p:sp>
      <p:sp>
        <p:nvSpPr>
          <p:cNvPr id="3" name="Content Placeholder 2">
            <a:extLst>
              <a:ext uri="{FF2B5EF4-FFF2-40B4-BE49-F238E27FC236}">
                <a16:creationId xmlns:a16="http://schemas.microsoft.com/office/drawing/2014/main" id="{B9F49918-7C38-4F43-8696-B3ECA4D07A0F}"/>
              </a:ext>
            </a:extLst>
          </p:cNvPr>
          <p:cNvSpPr>
            <a:spLocks noGrp="1"/>
          </p:cNvSpPr>
          <p:nvPr>
            <p:ph idx="1"/>
          </p:nvPr>
        </p:nvSpPr>
        <p:spPr/>
        <p:txBody>
          <a:bodyPr>
            <a:normAutofit fontScale="85000" lnSpcReduction="20000"/>
          </a:bodyPr>
          <a:lstStyle/>
          <a:p>
            <a:pPr marL="0" indent="0">
              <a:buNone/>
            </a:pPr>
            <a:r>
              <a:rPr lang="ro-RO" b="1" dirty="0">
                <a:solidFill>
                  <a:srgbClr val="0C1115"/>
                </a:solidFill>
                <a:latin typeface="Times New Roman" panose="02020603050405020304" pitchFamily="18" charset="0"/>
              </a:rPr>
              <a:t>EXEMPLU</a:t>
            </a:r>
            <a:r>
              <a:rPr lang="ro-RO" dirty="0">
                <a:solidFill>
                  <a:srgbClr val="0C1115"/>
                </a:solidFill>
                <a:latin typeface="Times New Roman" panose="02020603050405020304" pitchFamily="18" charset="0"/>
              </a:rPr>
              <a:t> :</a:t>
            </a:r>
            <a:r>
              <a:rPr lang="ro-RO" b="0" i="0" dirty="0">
                <a:solidFill>
                  <a:srgbClr val="0C1115"/>
                </a:solidFill>
                <a:effectLst/>
                <a:latin typeface="Times New Roman" panose="02020603050405020304" pitchFamily="18" charset="0"/>
              </a:rPr>
              <a:t> problema distractivă  </a:t>
            </a:r>
            <a:r>
              <a:rPr lang="ro-RO" b="1" i="1" dirty="0">
                <a:solidFill>
                  <a:srgbClr val="0C1115"/>
                </a:solidFill>
                <a:effectLst/>
                <a:latin typeface="Times New Roman" panose="02020603050405020304" pitchFamily="18" charset="0"/>
              </a:rPr>
              <a:t>Capra, varza si lupul</a:t>
            </a:r>
            <a:r>
              <a:rPr lang="ro-RO" b="0" i="1" dirty="0">
                <a:solidFill>
                  <a:srgbClr val="0C1115"/>
                </a:solidFill>
                <a:effectLst/>
                <a:latin typeface="Times New Roman" panose="02020603050405020304" pitchFamily="18" charset="0"/>
              </a:rPr>
              <a:t>: </a:t>
            </a:r>
          </a:p>
          <a:p>
            <a:pPr marL="0" indent="0">
              <a:buNone/>
            </a:pPr>
            <a:r>
              <a:rPr lang="ro-RO" i="1" dirty="0">
                <a:solidFill>
                  <a:srgbClr val="0C1115"/>
                </a:solidFill>
                <a:latin typeface="Times New Roman" panose="02020603050405020304" pitchFamily="18" charset="0"/>
              </a:rPr>
              <a:t>U</a:t>
            </a:r>
            <a:r>
              <a:rPr lang="ro-RO" b="0" i="1" dirty="0">
                <a:solidFill>
                  <a:srgbClr val="0C1115"/>
                </a:solidFill>
                <a:effectLst/>
                <a:latin typeface="Times New Roman" panose="02020603050405020304" pitchFamily="18" charset="0"/>
              </a:rPr>
              <a:t>n taran avea o capra, o varza si un lup si dorea sa                              </a:t>
            </a:r>
          </a:p>
          <a:p>
            <a:pPr marL="0" indent="0">
              <a:buNone/>
            </a:pPr>
            <a:r>
              <a:rPr lang="ro-RO" b="0" i="1" dirty="0">
                <a:solidFill>
                  <a:srgbClr val="0C1115"/>
                </a:solidFill>
                <a:effectLst/>
                <a:latin typeface="Times New Roman" panose="02020603050405020304" pitchFamily="18" charset="0"/>
              </a:rPr>
              <a:t> treaca un rau impreuna cu acestia; problema era ca </a:t>
            </a:r>
          </a:p>
          <a:p>
            <a:pPr marL="0" indent="0">
              <a:buNone/>
            </a:pPr>
            <a:r>
              <a:rPr lang="ro-RO" b="0" i="1" dirty="0">
                <a:solidFill>
                  <a:srgbClr val="0C1115"/>
                </a:solidFill>
                <a:effectLst/>
                <a:latin typeface="Times New Roman" panose="02020603050405020304" pitchFamily="18" charset="0"/>
              </a:rPr>
              <a:t>avea la indemana o barca in care incapea doar el si</a:t>
            </a:r>
          </a:p>
          <a:p>
            <a:pPr marL="0" indent="0">
              <a:buNone/>
            </a:pPr>
            <a:r>
              <a:rPr lang="ro-RO" b="0" i="1" dirty="0">
                <a:solidFill>
                  <a:srgbClr val="0C1115"/>
                </a:solidFill>
                <a:effectLst/>
                <a:latin typeface="Times New Roman" panose="02020603050405020304" pitchFamily="18" charset="0"/>
              </a:rPr>
              <a:t> inca una dintre vietatile pe care le plimba cu sine.</a:t>
            </a:r>
          </a:p>
          <a:p>
            <a:pPr marL="0" indent="0">
              <a:buNone/>
            </a:pPr>
            <a:r>
              <a:rPr lang="ro-RO" b="0" i="1" dirty="0">
                <a:solidFill>
                  <a:srgbClr val="0C1115"/>
                </a:solidFill>
                <a:effectLst/>
                <a:latin typeface="Times New Roman" panose="02020603050405020304" pitchFamily="18" charset="0"/>
              </a:rPr>
              <a:t> Cum poate taranul sa-i treaca pe toti pe partea</a:t>
            </a:r>
          </a:p>
          <a:p>
            <a:pPr marL="0" indent="0">
              <a:buNone/>
            </a:pPr>
            <a:r>
              <a:rPr lang="ro-RO" b="0" i="1" dirty="0">
                <a:solidFill>
                  <a:srgbClr val="0C1115"/>
                </a:solidFill>
                <a:effectLst/>
                <a:latin typeface="Times New Roman" panose="02020603050405020304" pitchFamily="18" charset="0"/>
              </a:rPr>
              <a:t> cealala a raului fara ca lupul sa ramana nesupra-</a:t>
            </a:r>
          </a:p>
          <a:p>
            <a:pPr marL="0" indent="0">
              <a:buNone/>
            </a:pPr>
            <a:r>
              <a:rPr lang="ro-RO" b="0" i="1" dirty="0">
                <a:solidFill>
                  <a:srgbClr val="0C1115"/>
                </a:solidFill>
                <a:effectLst/>
                <a:latin typeface="Times New Roman" panose="02020603050405020304" pitchFamily="18" charset="0"/>
              </a:rPr>
              <a:t>vegheat cu capra, iar capra sa ramana singura cu varza?</a:t>
            </a:r>
            <a:r>
              <a:rPr lang="ro-RO" b="0" i="0" dirty="0">
                <a:solidFill>
                  <a:srgbClr val="0C1115"/>
                </a:solidFill>
                <a:effectLst/>
                <a:latin typeface="Times New Roman" panose="02020603050405020304" pitchFamily="18" charset="0"/>
              </a:rPr>
              <a:t> </a:t>
            </a:r>
            <a:endParaRPr lang="ro-RO" dirty="0"/>
          </a:p>
        </p:txBody>
      </p:sp>
      <p:pic>
        <p:nvPicPr>
          <p:cNvPr id="4" name="Picture 3">
            <a:extLst>
              <a:ext uri="{FF2B5EF4-FFF2-40B4-BE49-F238E27FC236}">
                <a16:creationId xmlns:a16="http://schemas.microsoft.com/office/drawing/2014/main" id="{C2E69731-4EC6-4CAA-A5A0-C5A3AD52C78C}"/>
              </a:ext>
            </a:extLst>
          </p:cNvPr>
          <p:cNvPicPr>
            <a:picLocks noChangeAspect="1"/>
          </p:cNvPicPr>
          <p:nvPr/>
        </p:nvPicPr>
        <p:blipFill>
          <a:blip r:embed="rId2"/>
          <a:stretch>
            <a:fillRect/>
          </a:stretch>
        </p:blipFill>
        <p:spPr>
          <a:xfrm>
            <a:off x="7758113" y="2438400"/>
            <a:ext cx="3986211" cy="4019550"/>
          </a:xfrm>
          <a:prstGeom prst="rect">
            <a:avLst/>
          </a:prstGeom>
        </p:spPr>
      </p:pic>
    </p:spTree>
    <p:extLst>
      <p:ext uri="{BB962C8B-B14F-4D97-AF65-F5344CB8AC3E}">
        <p14:creationId xmlns:p14="http://schemas.microsoft.com/office/powerpoint/2010/main" val="131540063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nodeType="clickEffect">
                                  <p:stCondLst>
                                    <p:cond delay="0"/>
                                  </p:stCondLst>
                                  <p:childTnLst>
                                    <p:animClr clrSpc="hsl" dir="cw">
                                      <p:cBhvr override="childStyle">
                                        <p:cTn id="6" dur="500" fill="hold"/>
                                        <p:tgtEl>
                                          <p:spTgt spid="4"/>
                                        </p:tgtEl>
                                        <p:attrNameLst>
                                          <p:attrName>style.color</p:attrName>
                                        </p:attrNameLst>
                                      </p:cBhvr>
                                      <p:by>
                                        <p:hsl h="7200000" s="0" l="0"/>
                                      </p:by>
                                    </p:animClr>
                                    <p:animClr clrSpc="hsl" dir="cw">
                                      <p:cBhvr>
                                        <p:cTn id="7" dur="500" fill="hold"/>
                                        <p:tgtEl>
                                          <p:spTgt spid="4"/>
                                        </p:tgtEl>
                                        <p:attrNameLst>
                                          <p:attrName>fillcolor</p:attrName>
                                        </p:attrNameLst>
                                      </p:cBhvr>
                                      <p:by>
                                        <p:hsl h="7200000" s="0" l="0"/>
                                      </p:by>
                                    </p:animClr>
                                    <p:animClr clrSpc="hsl" dir="cw">
                                      <p:cBhvr>
                                        <p:cTn id="8" dur="500" fill="hold"/>
                                        <p:tgtEl>
                                          <p:spTgt spid="4"/>
                                        </p:tgtEl>
                                        <p:attrNameLst>
                                          <p:attrName>stroke.color</p:attrName>
                                        </p:attrNameLst>
                                      </p:cBhvr>
                                      <p:by>
                                        <p:hsl h="7200000" s="0" l="0"/>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0" nodeType="clickEffect">
                                  <p:stCondLst>
                                    <p:cond delay="0"/>
                                  </p:stCondLst>
                                  <p:childTnLst>
                                    <p:animRot by="21600000">
                                      <p:cBhvr>
                                        <p:cTn id="13" dur="2000" fill="hold"/>
                                        <p:tgtEl>
                                          <p:spTgt spid="2"/>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
                                            <p:txEl>
                                              <p:pRg st="0" end="0"/>
                                            </p:txEl>
                                          </p:spTgt>
                                        </p:tgtEl>
                                      </p:cBhvr>
                                    </p:animEffect>
                                  </p:childTnLst>
                                </p:cTn>
                              </p:par>
                              <p:par>
                                <p:cTn id="21" presetID="53" presetClass="entr" presetSubtype="16"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3">
                                            <p:txEl>
                                              <p:pRg st="1" end="1"/>
                                            </p:txEl>
                                          </p:spTgt>
                                        </p:tgtEl>
                                      </p:cBhvr>
                                    </p:animEffect>
                                  </p:childTnLst>
                                </p:cTn>
                              </p:par>
                              <p:par>
                                <p:cTn id="26" presetID="53" presetClass="entr" presetSubtype="16" fill="hold"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3">
                                            <p:txEl>
                                              <p:pRg st="4" end="4"/>
                                            </p:txEl>
                                          </p:spTgt>
                                        </p:tgtEl>
                                      </p:cBhvr>
                                    </p:animEffect>
                                  </p:childTnLst>
                                </p:cTn>
                              </p:par>
                              <p:par>
                                <p:cTn id="41" presetID="53" presetClass="entr" presetSubtype="16"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5" dur="500"/>
                                        <p:tgtEl>
                                          <p:spTgt spid="3">
                                            <p:txEl>
                                              <p:pRg st="5" end="5"/>
                                            </p:txEl>
                                          </p:spTgt>
                                        </p:tgtEl>
                                      </p:cBhvr>
                                    </p:animEffect>
                                  </p:childTnLst>
                                </p:cTn>
                              </p:par>
                              <p:par>
                                <p:cTn id="46" presetID="53" presetClass="entr" presetSubtype="16" fill="hold" nodeType="with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p:cTn id="48"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0" dur="500"/>
                                        <p:tgtEl>
                                          <p:spTgt spid="3">
                                            <p:txEl>
                                              <p:pRg st="6" end="6"/>
                                            </p:txEl>
                                          </p:spTgt>
                                        </p:tgtEl>
                                      </p:cBhvr>
                                    </p:animEffect>
                                  </p:childTnLst>
                                </p:cTn>
                              </p:par>
                              <p:par>
                                <p:cTn id="51" presetID="53" presetClass="entr" presetSubtype="16" fill="hold"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p:cTn id="53"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B494-4916-43EB-ABDE-9E1B7ABC39B1}"/>
              </a:ext>
            </a:extLst>
          </p:cNvPr>
          <p:cNvSpPr>
            <a:spLocks noGrp="1"/>
          </p:cNvSpPr>
          <p:nvPr>
            <p:ph type="title"/>
          </p:nvPr>
        </p:nvSpPr>
        <p:spPr>
          <a:xfrm>
            <a:off x="1484312" y="0"/>
            <a:ext cx="10018711" cy="1928813"/>
          </a:xfrm>
        </p:spPr>
        <p:txBody>
          <a:bodyPr>
            <a:normAutofit/>
          </a:bodyPr>
          <a:lstStyle/>
          <a:p>
            <a:pPr algn="l"/>
            <a:r>
              <a:rPr lang="ro-RO" sz="2000" b="0" i="0" dirty="0">
                <a:solidFill>
                  <a:srgbClr val="000000"/>
                </a:solidFill>
                <a:effectLst/>
                <a:latin typeface="Open Sans" panose="020B0606030504020204" pitchFamily="34" charset="0"/>
              </a:rPr>
              <a:t>          </a:t>
            </a:r>
            <a:r>
              <a:rPr lang="ro-RO" sz="2000" b="1" i="0" dirty="0">
                <a:solidFill>
                  <a:schemeClr val="accent1">
                    <a:lumMod val="50000"/>
                  </a:schemeClr>
                </a:solidFill>
                <a:effectLst/>
                <a:latin typeface="Open Sans" panose="020B0606030504020204" pitchFamily="34" charset="0"/>
              </a:rPr>
              <a:t>Inteligența interpersonală</a:t>
            </a:r>
            <a:r>
              <a:rPr lang="ro-RO" sz="2000" dirty="0">
                <a:solidFill>
                  <a:srgbClr val="000000"/>
                </a:solidFill>
                <a:latin typeface="Open Sans" panose="020B0606030504020204" pitchFamily="34" charset="0"/>
              </a:rPr>
              <a:t>  </a:t>
            </a:r>
            <a:r>
              <a:rPr lang="ro-RO" sz="2000" b="0" i="0" dirty="0">
                <a:solidFill>
                  <a:srgbClr val="000000"/>
                </a:solidFill>
                <a:effectLst/>
                <a:latin typeface="Open Sans" panose="020B0606030504020204" pitchFamily="34" charset="0"/>
              </a:rPr>
              <a:t>se referă la abilitatea unui copil de a lega o relație pozitivă cu cei din jur, precum și la gestionarea relațiilor personale și, în viața de adult, a celor profesionale. Îmbunătățirea abilităților inteligenței interpersonale contribuie la înțelegerea în profunzime a emoțiilor oamenilor și poate determina, de asemenea, modul în care copilul interacționează cu ei pe baza acestor emoții. </a:t>
            </a:r>
            <a:br>
              <a:rPr lang="ro-RO" sz="2000" b="0" i="0" dirty="0">
                <a:solidFill>
                  <a:srgbClr val="000000"/>
                </a:solidFill>
                <a:effectLst/>
                <a:latin typeface="Open Sans" panose="020B0606030504020204" pitchFamily="34" charset="0"/>
              </a:rPr>
            </a:br>
            <a:endParaRPr lang="ro-RO" sz="2000" dirty="0"/>
          </a:p>
        </p:txBody>
      </p:sp>
      <p:sp>
        <p:nvSpPr>
          <p:cNvPr id="3" name="Text Placeholder 2">
            <a:extLst>
              <a:ext uri="{FF2B5EF4-FFF2-40B4-BE49-F238E27FC236}">
                <a16:creationId xmlns:a16="http://schemas.microsoft.com/office/drawing/2014/main" id="{5329E239-BE4E-43A5-AFE3-68215984D7F8}"/>
              </a:ext>
            </a:extLst>
          </p:cNvPr>
          <p:cNvSpPr>
            <a:spLocks noGrp="1"/>
          </p:cNvSpPr>
          <p:nvPr>
            <p:ph type="body" idx="1"/>
          </p:nvPr>
        </p:nvSpPr>
        <p:spPr>
          <a:xfrm>
            <a:off x="1484310" y="1671639"/>
            <a:ext cx="10707690" cy="5186362"/>
          </a:xfrm>
        </p:spPr>
        <p:txBody>
          <a:bodyPr>
            <a:normAutofit/>
          </a:bodyPr>
          <a:lstStyle/>
          <a:p>
            <a:pPr algn="l"/>
            <a:r>
              <a:rPr lang="ro-RO" sz="1800" b="1" i="0" dirty="0">
                <a:solidFill>
                  <a:srgbClr val="000000"/>
                </a:solidFill>
                <a:effectLst/>
                <a:latin typeface="Open Sans" panose="020B0606030504020204" pitchFamily="34" charset="0"/>
              </a:rPr>
              <a:t>O inteligență interpersonală bine dezvoltată le permite copiilor</a:t>
            </a:r>
            <a:endParaRPr lang="ro-RO" sz="1800" b="0" i="0" dirty="0">
              <a:solidFill>
                <a:srgbClr val="000000"/>
              </a:solidFill>
              <a:effectLst/>
              <a:latin typeface="Open Sans" panose="020B0606030504020204" pitchFamily="34" charset="0"/>
            </a:endParaRPr>
          </a:p>
          <a:p>
            <a:pPr algn="l" fontAlgn="base">
              <a:buFont typeface="Arial" panose="020B0604020202020204" pitchFamily="34" charset="0"/>
              <a:buChar char="•"/>
            </a:pPr>
            <a:r>
              <a:rPr lang="ro-RO" sz="1800" b="1" i="0" dirty="0">
                <a:solidFill>
                  <a:srgbClr val="000000"/>
                </a:solidFill>
                <a:effectLst/>
                <a:latin typeface="Open Sans" panose="020B0606030504020204" pitchFamily="34" charset="0"/>
              </a:rPr>
              <a:t>să comunice verbal</a:t>
            </a:r>
            <a:r>
              <a:rPr lang="ro-RO" sz="1800" b="0" i="0" dirty="0">
                <a:solidFill>
                  <a:srgbClr val="000000"/>
                </a:solidFill>
                <a:effectLst/>
                <a:latin typeface="Open Sans" panose="020B0606030504020204" pitchFamily="34" charset="0"/>
              </a:rPr>
              <a:t> clar, concis, eficient și într-un mod pozitiv </a:t>
            </a:r>
          </a:p>
          <a:p>
            <a:pPr algn="l" fontAlgn="base"/>
            <a:r>
              <a:rPr lang="ro-RO" sz="1800" b="0" i="0" dirty="0">
                <a:solidFill>
                  <a:srgbClr val="000000"/>
                </a:solidFill>
                <a:effectLst/>
                <a:latin typeface="Open Sans" panose="020B0606030504020204" pitchFamily="34" charset="0"/>
              </a:rPr>
              <a:t>cu cei din jur;</a:t>
            </a:r>
          </a:p>
          <a:p>
            <a:pPr algn="l" fontAlgn="base">
              <a:buFont typeface="Arial" panose="020B0604020202020204" pitchFamily="34" charset="0"/>
              <a:buChar char="•"/>
            </a:pPr>
            <a:r>
              <a:rPr lang="ro-RO" sz="1800" b="1" i="0" dirty="0">
                <a:solidFill>
                  <a:srgbClr val="000000"/>
                </a:solidFill>
                <a:effectLst/>
                <a:latin typeface="Open Sans" panose="020B0606030504020204" pitchFamily="34" charset="0"/>
              </a:rPr>
              <a:t>să comunice nonverbal</a:t>
            </a:r>
            <a:r>
              <a:rPr lang="ro-RO" sz="1800" b="0" i="0" dirty="0">
                <a:solidFill>
                  <a:srgbClr val="000000"/>
                </a:solidFill>
                <a:effectLst/>
                <a:latin typeface="Open Sans" panose="020B0606030504020204" pitchFamily="34" charset="0"/>
              </a:rPr>
              <a:t> prin limbajul corpului, postură, gesturi,</a:t>
            </a:r>
          </a:p>
          <a:p>
            <a:pPr algn="l" fontAlgn="base"/>
            <a:r>
              <a:rPr lang="ro-RO" sz="1800" b="0" i="0" dirty="0">
                <a:solidFill>
                  <a:srgbClr val="000000"/>
                </a:solidFill>
                <a:effectLst/>
                <a:latin typeface="Open Sans" panose="020B0606030504020204" pitchFamily="34" charset="0"/>
              </a:rPr>
              <a:t> contact vizual și expresiile faciale;</a:t>
            </a:r>
          </a:p>
          <a:p>
            <a:pPr algn="l" fontAlgn="base">
              <a:buFont typeface="Arial" panose="020B0604020202020204" pitchFamily="34" charset="0"/>
              <a:buChar char="•"/>
            </a:pPr>
            <a:r>
              <a:rPr lang="ro-RO" sz="1800" b="1" i="0" dirty="0">
                <a:solidFill>
                  <a:srgbClr val="000000"/>
                </a:solidFill>
                <a:effectLst/>
                <a:latin typeface="Open Sans" panose="020B0606030504020204" pitchFamily="34" charset="0"/>
              </a:rPr>
              <a:t>să fie conștienți de existența unor perspective diferite</a:t>
            </a:r>
            <a:r>
              <a:rPr lang="ro-RO" sz="1800" b="0" i="0" dirty="0">
                <a:solidFill>
                  <a:srgbClr val="000000"/>
                </a:solidFill>
                <a:effectLst/>
                <a:latin typeface="Open Sans" panose="020B0606030504020204" pitchFamily="34" charset="0"/>
              </a:rPr>
              <a:t> pentru</a:t>
            </a:r>
          </a:p>
          <a:p>
            <a:pPr algn="l" fontAlgn="base"/>
            <a:r>
              <a:rPr lang="ro-RO" sz="1800" b="0" i="0" dirty="0">
                <a:solidFill>
                  <a:srgbClr val="000000"/>
                </a:solidFill>
                <a:effectLst/>
                <a:latin typeface="Open Sans" panose="020B0606030504020204" pitchFamily="34" charset="0"/>
              </a:rPr>
              <a:t> a-și dezvolta și empatia, compasiunea și onestitatea;</a:t>
            </a:r>
          </a:p>
          <a:p>
            <a:pPr algn="l" fontAlgn="base">
              <a:buFont typeface="Arial" panose="020B0604020202020204" pitchFamily="34" charset="0"/>
              <a:buChar char="•"/>
            </a:pPr>
            <a:r>
              <a:rPr lang="ro-RO" sz="1800" b="1" i="0" dirty="0">
                <a:solidFill>
                  <a:srgbClr val="000000"/>
                </a:solidFill>
                <a:effectLst/>
                <a:latin typeface="Open Sans" panose="020B0606030504020204" pitchFamily="34" charset="0"/>
              </a:rPr>
              <a:t>să formeze relații importante</a:t>
            </a:r>
            <a:r>
              <a:rPr lang="ro-RO" sz="1800" b="0" i="0" dirty="0">
                <a:solidFill>
                  <a:srgbClr val="000000"/>
                </a:solidFill>
                <a:effectLst/>
                <a:latin typeface="Open Sans" panose="020B0606030504020204" pitchFamily="34" charset="0"/>
              </a:rPr>
              <a:t> cu persoane pe care le poate admira,</a:t>
            </a:r>
          </a:p>
          <a:p>
            <a:pPr algn="l" fontAlgn="base"/>
            <a:r>
              <a:rPr lang="ro-RO" sz="1800" b="0" i="0" dirty="0">
                <a:solidFill>
                  <a:srgbClr val="000000"/>
                </a:solidFill>
                <a:effectLst/>
                <a:latin typeface="Open Sans" panose="020B0606030504020204" pitchFamily="34" charset="0"/>
              </a:rPr>
              <a:t> respecta, precum și să fie receptivi la opiniile și sfaturile acestora;</a:t>
            </a:r>
          </a:p>
          <a:p>
            <a:pPr algn="l" fontAlgn="base">
              <a:buFont typeface="Arial" panose="020B0604020202020204" pitchFamily="34" charset="0"/>
              <a:buChar char="•"/>
            </a:pPr>
            <a:r>
              <a:rPr lang="ro-RO" sz="1800" b="1" i="0" dirty="0">
                <a:solidFill>
                  <a:srgbClr val="000000"/>
                </a:solidFill>
                <a:effectLst/>
                <a:latin typeface="Open Sans" panose="020B0606030504020204" pitchFamily="34" charset="0"/>
              </a:rPr>
              <a:t>să rezolve conflicte</a:t>
            </a:r>
            <a:r>
              <a:rPr lang="ro-RO" sz="1800" b="0" i="0" dirty="0">
                <a:solidFill>
                  <a:srgbClr val="000000"/>
                </a:solidFill>
                <a:effectLst/>
                <a:latin typeface="Open Sans" panose="020B0606030504020204" pitchFamily="34" charset="0"/>
              </a:rPr>
              <a:t> eficient, astfel încât persoanele implicate să</a:t>
            </a:r>
          </a:p>
          <a:p>
            <a:pPr algn="l" fontAlgn="base"/>
            <a:r>
              <a:rPr lang="ro-RO" sz="1800" b="0" i="0" dirty="0">
                <a:solidFill>
                  <a:srgbClr val="000000"/>
                </a:solidFill>
                <a:effectLst/>
                <a:latin typeface="Open Sans" panose="020B0606030504020204" pitchFamily="34" charset="0"/>
              </a:rPr>
              <a:t> găsească un argument comun și să se folosească de această </a:t>
            </a:r>
          </a:p>
          <a:p>
            <a:pPr algn="l" fontAlgn="base"/>
            <a:r>
              <a:rPr lang="ro-RO" sz="1800" b="0" i="0" dirty="0">
                <a:solidFill>
                  <a:srgbClr val="000000"/>
                </a:solidFill>
                <a:effectLst/>
                <a:latin typeface="Open Sans" panose="020B0606030504020204" pitchFamily="34" charset="0"/>
              </a:rPr>
              <a:t>experiență într-un mod pozitiv.</a:t>
            </a:r>
          </a:p>
          <a:p>
            <a:endParaRPr lang="ro-RO" dirty="0"/>
          </a:p>
        </p:txBody>
      </p:sp>
      <p:pic>
        <p:nvPicPr>
          <p:cNvPr id="4" name="Picture 3">
            <a:extLst>
              <a:ext uri="{FF2B5EF4-FFF2-40B4-BE49-F238E27FC236}">
                <a16:creationId xmlns:a16="http://schemas.microsoft.com/office/drawing/2014/main" id="{C7C0C61D-8C97-461F-9904-928EB7E7B47B}"/>
              </a:ext>
            </a:extLst>
          </p:cNvPr>
          <p:cNvPicPr>
            <a:picLocks noChangeAspect="1"/>
          </p:cNvPicPr>
          <p:nvPr/>
        </p:nvPicPr>
        <p:blipFill>
          <a:blip r:embed="rId2"/>
          <a:stretch>
            <a:fillRect/>
          </a:stretch>
        </p:blipFill>
        <p:spPr>
          <a:xfrm>
            <a:off x="9029700" y="1957388"/>
            <a:ext cx="3043238" cy="4229100"/>
          </a:xfrm>
          <a:prstGeom prst="rect">
            <a:avLst/>
          </a:prstGeom>
        </p:spPr>
      </p:pic>
    </p:spTree>
    <p:extLst>
      <p:ext uri="{BB962C8B-B14F-4D97-AF65-F5344CB8AC3E}">
        <p14:creationId xmlns:p14="http://schemas.microsoft.com/office/powerpoint/2010/main" val="6300078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942E1-7DE3-4871-9E60-5E5FD7263D70}"/>
              </a:ext>
            </a:extLst>
          </p:cNvPr>
          <p:cNvSpPr>
            <a:spLocks noGrp="1"/>
          </p:cNvSpPr>
          <p:nvPr>
            <p:ph type="title"/>
          </p:nvPr>
        </p:nvSpPr>
        <p:spPr>
          <a:xfrm>
            <a:off x="1484311" y="685800"/>
            <a:ext cx="10018713" cy="942975"/>
          </a:xfrm>
        </p:spPr>
        <p:txBody>
          <a:bodyPr>
            <a:normAutofit fontScale="90000"/>
          </a:bodyPr>
          <a:lstStyle/>
          <a:p>
            <a:r>
              <a:rPr lang="ro-RO" b="1" i="1" dirty="0">
                <a:solidFill>
                  <a:schemeClr val="accent1">
                    <a:lumMod val="50000"/>
                  </a:schemeClr>
                </a:solidFill>
                <a:latin typeface="Open Sans" panose="020B0606030504020204" pitchFamily="34" charset="0"/>
              </a:rPr>
              <a:t>D</a:t>
            </a:r>
            <a:r>
              <a:rPr lang="ro-RO" b="1" i="1" dirty="0">
                <a:solidFill>
                  <a:schemeClr val="accent1">
                    <a:lumMod val="50000"/>
                  </a:schemeClr>
                </a:solidFill>
                <a:effectLst/>
                <a:latin typeface="Open Sans" panose="020B0606030504020204" pitchFamily="34" charset="0"/>
              </a:rPr>
              <a:t>ezvoltarea inteligenței interpersonale</a:t>
            </a:r>
            <a:br>
              <a:rPr lang="ro-RO" b="1" i="1" dirty="0">
                <a:solidFill>
                  <a:schemeClr val="accent1">
                    <a:lumMod val="50000"/>
                  </a:schemeClr>
                </a:solidFill>
                <a:effectLst/>
                <a:latin typeface="Open Sans" panose="020B0606030504020204" pitchFamily="34" charset="0"/>
              </a:rPr>
            </a:br>
            <a:endParaRPr lang="ro-RO" b="1" i="1" dirty="0">
              <a:solidFill>
                <a:schemeClr val="accent1">
                  <a:lumMod val="50000"/>
                </a:schemeClr>
              </a:solidFill>
            </a:endParaRPr>
          </a:p>
        </p:txBody>
      </p:sp>
      <p:sp>
        <p:nvSpPr>
          <p:cNvPr id="3" name="Text Placeholder 2">
            <a:extLst>
              <a:ext uri="{FF2B5EF4-FFF2-40B4-BE49-F238E27FC236}">
                <a16:creationId xmlns:a16="http://schemas.microsoft.com/office/drawing/2014/main" id="{0E989E60-24A5-4B5D-9914-EDC219F7920C}"/>
              </a:ext>
            </a:extLst>
          </p:cNvPr>
          <p:cNvSpPr>
            <a:spLocks noGrp="1"/>
          </p:cNvSpPr>
          <p:nvPr>
            <p:ph type="body" idx="1"/>
          </p:nvPr>
        </p:nvSpPr>
        <p:spPr>
          <a:xfrm>
            <a:off x="1772179" y="1628776"/>
            <a:ext cx="4607188" cy="1706561"/>
          </a:xfrm>
        </p:spPr>
        <p:txBody>
          <a:bodyPr/>
          <a:lstStyle/>
          <a:p>
            <a:r>
              <a:rPr lang="ro-RO" sz="2000" b="0" i="0" dirty="0">
                <a:solidFill>
                  <a:srgbClr val="212529"/>
                </a:solidFill>
                <a:effectLst/>
                <a:latin typeface="Open Sans" panose="020B0606030504020204" pitchFamily="34" charset="0"/>
              </a:rPr>
              <a:t>    Inteligența interpersonală este nativ caracteristică oamenilor cu temperament extrovert – centrați către exterior, către cei din jur, atenți la reacțiile, ideile, faptele celorlalți. </a:t>
            </a:r>
            <a:endParaRPr lang="ro-RO" sz="2000" dirty="0"/>
          </a:p>
        </p:txBody>
      </p:sp>
      <p:pic>
        <p:nvPicPr>
          <p:cNvPr id="7" name="Content Placeholder 6">
            <a:extLst>
              <a:ext uri="{FF2B5EF4-FFF2-40B4-BE49-F238E27FC236}">
                <a16:creationId xmlns:a16="http://schemas.microsoft.com/office/drawing/2014/main" id="{2D4F70C2-E15A-4A07-9058-8FCB4DED4892}"/>
              </a:ext>
            </a:extLst>
          </p:cNvPr>
          <p:cNvPicPr>
            <a:picLocks noGrp="1" noChangeAspect="1"/>
          </p:cNvPicPr>
          <p:nvPr>
            <p:ph sz="half" idx="2"/>
          </p:nvPr>
        </p:nvPicPr>
        <p:blipFill>
          <a:blip r:embed="rId2"/>
          <a:stretch>
            <a:fillRect/>
          </a:stretch>
        </p:blipFill>
        <p:spPr>
          <a:xfrm>
            <a:off x="1971675" y="3659187"/>
            <a:ext cx="4300538" cy="2455862"/>
          </a:xfrm>
          <a:prstGeom prst="rect">
            <a:avLst/>
          </a:prstGeom>
        </p:spPr>
      </p:pic>
      <p:sp>
        <p:nvSpPr>
          <p:cNvPr id="5" name="Text Placeholder 4">
            <a:extLst>
              <a:ext uri="{FF2B5EF4-FFF2-40B4-BE49-F238E27FC236}">
                <a16:creationId xmlns:a16="http://schemas.microsoft.com/office/drawing/2014/main" id="{25ACAFF1-4318-4D3B-A1B9-EEA9309D4CCE}"/>
              </a:ext>
            </a:extLst>
          </p:cNvPr>
          <p:cNvSpPr>
            <a:spLocks noGrp="1"/>
          </p:cNvSpPr>
          <p:nvPr>
            <p:ph type="body" sz="quarter" idx="3"/>
          </p:nvPr>
        </p:nvSpPr>
        <p:spPr>
          <a:xfrm>
            <a:off x="6880487" y="1843087"/>
            <a:ext cx="4622537" cy="2455861"/>
          </a:xfrm>
        </p:spPr>
        <p:txBody>
          <a:bodyPr/>
          <a:lstStyle/>
          <a:p>
            <a:r>
              <a:rPr lang="ro-RO" sz="2000" b="0" i="0" dirty="0">
                <a:solidFill>
                  <a:srgbClr val="212529"/>
                </a:solidFill>
                <a:effectLst/>
                <a:latin typeface="Open Sans" panose="020B0606030504020204" pitchFamily="34" charset="0"/>
              </a:rPr>
              <a:t>         Așa-numitele board-games, în varianta lor mai modernă (Catan, Monopoly, etc) sau mai clasică (șah, domino, marocco, jocurile de cărți) reprezintă o bună oportunitate de a dezvolta relațiile interpersonale, deoarece oferă timp de conversație liniștită pe parcursul fiecărei runde.</a:t>
            </a:r>
            <a:endParaRPr lang="ro-RO" sz="2000" dirty="0"/>
          </a:p>
        </p:txBody>
      </p:sp>
      <p:pic>
        <p:nvPicPr>
          <p:cNvPr id="8" name="Content Placeholder 7">
            <a:extLst>
              <a:ext uri="{FF2B5EF4-FFF2-40B4-BE49-F238E27FC236}">
                <a16:creationId xmlns:a16="http://schemas.microsoft.com/office/drawing/2014/main" id="{75F0152C-61E5-4B21-A561-9E94F98B0290}"/>
              </a:ext>
            </a:extLst>
          </p:cNvPr>
          <p:cNvPicPr>
            <a:picLocks noGrp="1" noChangeAspect="1"/>
          </p:cNvPicPr>
          <p:nvPr>
            <p:ph sz="quarter" idx="4"/>
          </p:nvPr>
        </p:nvPicPr>
        <p:blipFill>
          <a:blip r:embed="rId3"/>
          <a:stretch>
            <a:fillRect/>
          </a:stretch>
        </p:blipFill>
        <p:spPr>
          <a:xfrm>
            <a:off x="6880488" y="4298948"/>
            <a:ext cx="4622536" cy="2359026"/>
          </a:xfrm>
          <a:prstGeom prst="rect">
            <a:avLst/>
          </a:prstGeom>
        </p:spPr>
      </p:pic>
    </p:spTree>
    <p:extLst>
      <p:ext uri="{BB962C8B-B14F-4D97-AF65-F5344CB8AC3E}">
        <p14:creationId xmlns:p14="http://schemas.microsoft.com/office/powerpoint/2010/main" val="35029812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4" presetClass="emph" presetSubtype="0" fill="hold" nodeType="clickEffect">
                                  <p:stCondLst>
                                    <p:cond delay="0"/>
                                  </p:stCondLst>
                                  <p:childTnLst>
                                    <p:animClr clrSpc="hsl" dir="cw">
                                      <p:cBhvr override="childStyle">
                                        <p:cTn id="10" dur="500" fill="hold"/>
                                        <p:tgtEl>
                                          <p:spTgt spid="7"/>
                                        </p:tgtEl>
                                        <p:attrNameLst>
                                          <p:attrName>style.color</p:attrName>
                                        </p:attrNameLst>
                                      </p:cBhvr>
                                      <p:by>
                                        <p:hsl h="0" s="-12549" l="-25098"/>
                                      </p:by>
                                    </p:animClr>
                                    <p:animClr clrSpc="hsl" dir="cw">
                                      <p:cBhvr>
                                        <p:cTn id="11" dur="500" fill="hold"/>
                                        <p:tgtEl>
                                          <p:spTgt spid="7"/>
                                        </p:tgtEl>
                                        <p:attrNameLst>
                                          <p:attrName>fillcolor</p:attrName>
                                        </p:attrNameLst>
                                      </p:cBhvr>
                                      <p:by>
                                        <p:hsl h="0" s="-12549" l="-25098"/>
                                      </p:by>
                                    </p:animClr>
                                    <p:animClr clrSpc="hsl" dir="cw">
                                      <p:cBhvr>
                                        <p:cTn id="12" dur="500" fill="hold"/>
                                        <p:tgtEl>
                                          <p:spTgt spid="7"/>
                                        </p:tgtEl>
                                        <p:attrNameLst>
                                          <p:attrName>stroke.color</p:attrName>
                                        </p:attrNameLst>
                                      </p:cBhvr>
                                      <p:by>
                                        <p:hsl h="0" s="-12549" l="-25098"/>
                                      </p:by>
                                    </p:animClr>
                                    <p:set>
                                      <p:cBhvr>
                                        <p:cTn id="13" dur="500" fill="hold"/>
                                        <p:tgtEl>
                                          <p:spTgt spid="7"/>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30" presetClass="emph" presetSubtype="0" fill="hold" nodeType="clickEffect">
                                  <p:stCondLst>
                                    <p:cond delay="0"/>
                                  </p:stCondLst>
                                  <p:childTnLst>
                                    <p:animClr clrSpc="hsl" dir="cw">
                                      <p:cBhvr override="childStyle">
                                        <p:cTn id="17" dur="500" fill="hold"/>
                                        <p:tgtEl>
                                          <p:spTgt spid="8"/>
                                        </p:tgtEl>
                                        <p:attrNameLst>
                                          <p:attrName>style.color</p:attrName>
                                        </p:attrNameLst>
                                      </p:cBhvr>
                                      <p:by>
                                        <p:hsl h="0" s="12549" l="25098"/>
                                      </p:by>
                                    </p:animClr>
                                    <p:animClr clrSpc="hsl" dir="cw">
                                      <p:cBhvr>
                                        <p:cTn id="18" dur="500" fill="hold"/>
                                        <p:tgtEl>
                                          <p:spTgt spid="8"/>
                                        </p:tgtEl>
                                        <p:attrNameLst>
                                          <p:attrName>fillcolor</p:attrName>
                                        </p:attrNameLst>
                                      </p:cBhvr>
                                      <p:by>
                                        <p:hsl h="0" s="12549" l="25098"/>
                                      </p:by>
                                    </p:animClr>
                                    <p:animClr clrSpc="hsl" dir="cw">
                                      <p:cBhvr>
                                        <p:cTn id="19" dur="500" fill="hold"/>
                                        <p:tgtEl>
                                          <p:spTgt spid="8"/>
                                        </p:tgtEl>
                                        <p:attrNameLst>
                                          <p:attrName>stroke.color</p:attrName>
                                        </p:attrNameLst>
                                      </p:cBhvr>
                                      <p:by>
                                        <p:hsl h="0" s="12549" l="25098"/>
                                      </p:by>
                                    </p:animClr>
                                    <p:set>
                                      <p:cBhvr>
                                        <p:cTn id="20" dur="5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54B4B-4100-4915-9355-0D889B00224D}"/>
              </a:ext>
            </a:extLst>
          </p:cNvPr>
          <p:cNvSpPr>
            <a:spLocks noGrp="1"/>
          </p:cNvSpPr>
          <p:nvPr>
            <p:ph type="title"/>
          </p:nvPr>
        </p:nvSpPr>
        <p:spPr>
          <a:xfrm>
            <a:off x="1484312" y="342900"/>
            <a:ext cx="6030913" cy="2914650"/>
          </a:xfrm>
        </p:spPr>
        <p:txBody>
          <a:bodyPr>
            <a:normAutofit/>
          </a:bodyPr>
          <a:lstStyle/>
          <a:p>
            <a:r>
              <a:rPr lang="ro-RO" sz="2800" b="1" i="1" dirty="0">
                <a:solidFill>
                  <a:schemeClr val="accent1">
                    <a:lumMod val="50000"/>
                  </a:schemeClr>
                </a:solidFill>
                <a:effectLst/>
                <a:latin typeface="Open Sans" panose="020B0606030504020204" pitchFamily="34" charset="0"/>
              </a:rPr>
              <a:t>Inteligența vizual-spațială </a:t>
            </a:r>
            <a:r>
              <a:rPr lang="ro-RO" sz="2800" b="0" i="1" dirty="0">
                <a:solidFill>
                  <a:srgbClr val="000000"/>
                </a:solidFill>
                <a:effectLst/>
                <a:latin typeface="Open Sans" panose="020B0606030504020204" pitchFamily="34" charset="0"/>
              </a:rPr>
              <a:t>se referă la abilitatea unei persoane de a percepe, a analiza și a înțelege informația vizuală existentă în mediul înconjurător. </a:t>
            </a:r>
            <a:endParaRPr lang="ro-RO" sz="2800" i="1" dirty="0"/>
          </a:p>
        </p:txBody>
      </p:sp>
      <p:pic>
        <p:nvPicPr>
          <p:cNvPr id="5" name="Content Placeholder 4">
            <a:extLst>
              <a:ext uri="{FF2B5EF4-FFF2-40B4-BE49-F238E27FC236}">
                <a16:creationId xmlns:a16="http://schemas.microsoft.com/office/drawing/2014/main" id="{20FC71D2-C33C-47CD-838D-E847F6FF27E9}"/>
              </a:ext>
            </a:extLst>
          </p:cNvPr>
          <p:cNvPicPr>
            <a:picLocks noGrp="1" noChangeAspect="1"/>
          </p:cNvPicPr>
          <p:nvPr>
            <p:ph idx="1"/>
          </p:nvPr>
        </p:nvPicPr>
        <p:blipFill>
          <a:blip r:embed="rId2"/>
          <a:stretch>
            <a:fillRect/>
          </a:stretch>
        </p:blipFill>
        <p:spPr>
          <a:xfrm>
            <a:off x="7515226" y="1057275"/>
            <a:ext cx="4543424" cy="5029200"/>
          </a:xfrm>
          <a:prstGeom prst="rect">
            <a:avLst/>
          </a:prstGeom>
        </p:spPr>
      </p:pic>
      <p:sp>
        <p:nvSpPr>
          <p:cNvPr id="4" name="Text Placeholder 3">
            <a:extLst>
              <a:ext uri="{FF2B5EF4-FFF2-40B4-BE49-F238E27FC236}">
                <a16:creationId xmlns:a16="http://schemas.microsoft.com/office/drawing/2014/main" id="{B66E0D14-A5F0-4A55-AD7A-380244D3826B}"/>
              </a:ext>
            </a:extLst>
          </p:cNvPr>
          <p:cNvSpPr>
            <a:spLocks noGrp="1"/>
          </p:cNvSpPr>
          <p:nvPr>
            <p:ph type="body" sz="half" idx="2"/>
          </p:nvPr>
        </p:nvSpPr>
        <p:spPr>
          <a:xfrm>
            <a:off x="1484312" y="3971924"/>
            <a:ext cx="6030913" cy="2543175"/>
          </a:xfrm>
        </p:spPr>
        <p:txBody>
          <a:bodyPr/>
          <a:lstStyle/>
          <a:p>
            <a:pPr algn="l"/>
            <a:r>
              <a:rPr lang="ro-RO" sz="2400" dirty="0">
                <a:solidFill>
                  <a:srgbClr val="000000"/>
                </a:solidFill>
                <a:latin typeface="Open Sans" panose="020B0606030504020204" pitchFamily="34" charset="0"/>
              </a:rPr>
              <a:t>       O</a:t>
            </a:r>
            <a:r>
              <a:rPr lang="ro-RO" sz="2400" b="0" i="0" dirty="0">
                <a:solidFill>
                  <a:srgbClr val="000000"/>
                </a:solidFill>
                <a:effectLst/>
                <a:latin typeface="Open Sans" panose="020B0606030504020204" pitchFamily="34" charset="0"/>
              </a:rPr>
              <a:t>amenii care au acest tip de inteligență pot vizualiza concepte pe care alții nu pot. Ei tind să gândească vizual și, deseori, preferă să învețe în același mod</a:t>
            </a:r>
            <a:r>
              <a:rPr lang="ro-RO" b="0" i="0" dirty="0">
                <a:solidFill>
                  <a:srgbClr val="000000"/>
                </a:solidFill>
                <a:effectLst/>
                <a:latin typeface="Open Sans" panose="020B0606030504020204" pitchFamily="34" charset="0"/>
              </a:rPr>
              <a:t>.</a:t>
            </a:r>
            <a:endParaRPr lang="ro-RO" dirty="0"/>
          </a:p>
        </p:txBody>
      </p:sp>
    </p:spTree>
    <p:extLst>
      <p:ext uri="{BB962C8B-B14F-4D97-AF65-F5344CB8AC3E}">
        <p14:creationId xmlns:p14="http://schemas.microsoft.com/office/powerpoint/2010/main" val="351266155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2"/>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16" presetClass="emph" presetSubtype="0" fill="hold" nodeType="clickEffect">
                                  <p:stCondLst>
                                    <p:cond delay="0"/>
                                  </p:stCondLst>
                                  <p:iterate type="lt">
                                    <p:tmPct val="4000"/>
                                  </p:iterate>
                                  <p:childTnLst>
                                    <p:set>
                                      <p:cBhvr override="childStyle">
                                        <p:cTn id="10" dur="500" fill="hold"/>
                                        <p:tgtEl>
                                          <p:spTgt spid="4">
                                            <p:txEl>
                                              <p:pRg st="0" end="0"/>
                                            </p:txEl>
                                          </p:spTgt>
                                        </p:tgtEl>
                                        <p:attrNameLst>
                                          <p:attrName>style.color</p:attrName>
                                        </p:attrNameLst>
                                      </p:cBhvr>
                                      <p:to>
                                        <p:clrVal>
                                          <a:srgbClr val="0B5982"/>
                                        </p:clrVal>
                                      </p:to>
                                    </p:set>
                                    <p:set>
                                      <p:cBhvr>
                                        <p:cTn id="11" dur="500" fill="hold"/>
                                        <p:tgtEl>
                                          <p:spTgt spid="4">
                                            <p:txEl>
                                              <p:pRg st="0" end="0"/>
                                            </p:txEl>
                                          </p:spTgt>
                                        </p:tgtEl>
                                        <p:attrNameLst>
                                          <p:attrName>fillcolor</p:attrName>
                                        </p:attrNameLst>
                                      </p:cBhvr>
                                      <p:to>
                                        <p:clrVal>
                                          <a:srgbClr val="0B5982"/>
                                        </p:clrVal>
                                      </p:to>
                                    </p:set>
                                    <p:set>
                                      <p:cBhvr>
                                        <p:cTn id="12" dur="500" fill="hold"/>
                                        <p:tgtEl>
                                          <p:spTgt spid="4">
                                            <p:txEl>
                                              <p:pRg st="0" end="0"/>
                                            </p:txEl>
                                          </p:spTgt>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27" presetClass="emph" presetSubtype="0" fill="remove" nodeType="clickEffect">
                                  <p:stCondLst>
                                    <p:cond delay="0"/>
                                  </p:stCondLst>
                                  <p:childTnLst>
                                    <p:animClr clrSpc="rgb" dir="cw">
                                      <p:cBhvr override="childStyle">
                                        <p:cTn id="16" dur="250" autoRev="1" fill="remove"/>
                                        <p:tgtEl>
                                          <p:spTgt spid="5"/>
                                        </p:tgtEl>
                                        <p:attrNameLst>
                                          <p:attrName>style.color</p:attrName>
                                        </p:attrNameLst>
                                      </p:cBhvr>
                                      <p:to>
                                        <a:schemeClr val="bg1"/>
                                      </p:to>
                                    </p:animClr>
                                    <p:animClr clrSpc="rgb" dir="cw">
                                      <p:cBhvr>
                                        <p:cTn id="17" dur="250" autoRev="1" fill="remove"/>
                                        <p:tgtEl>
                                          <p:spTgt spid="5"/>
                                        </p:tgtEl>
                                        <p:attrNameLst>
                                          <p:attrName>fillcolor</p:attrName>
                                        </p:attrNameLst>
                                      </p:cBhvr>
                                      <p:to>
                                        <a:schemeClr val="bg1"/>
                                      </p:to>
                                    </p:animClr>
                                    <p:set>
                                      <p:cBhvr>
                                        <p:cTn id="18" dur="250" autoRev="1" fill="remove"/>
                                        <p:tgtEl>
                                          <p:spTgt spid="5"/>
                                        </p:tgtEl>
                                        <p:attrNameLst>
                                          <p:attrName>fill.type</p:attrName>
                                        </p:attrNameLst>
                                      </p:cBhvr>
                                      <p:to>
                                        <p:strVal val="solid"/>
                                      </p:to>
                                    </p:set>
                                    <p:set>
                                      <p:cBhvr>
                                        <p:cTn id="19"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149</TotalTime>
  <Words>961</Words>
  <Application>Microsoft Office PowerPoint</Application>
  <PresentationFormat>Widescreen</PresentationFormat>
  <Paragraphs>55</Paragraphs>
  <Slides>11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Algerian</vt:lpstr>
      <vt:lpstr>Arial</vt:lpstr>
      <vt:lpstr>Corbel</vt:lpstr>
      <vt:lpstr>Open Sans</vt:lpstr>
      <vt:lpstr>Symbol</vt:lpstr>
      <vt:lpstr>Times New Roman</vt:lpstr>
      <vt:lpstr>TimesNewRomanPSMT</vt:lpstr>
      <vt:lpstr>Verdana</vt:lpstr>
      <vt:lpstr>Viner Hand ITC</vt:lpstr>
      <vt:lpstr>Parallax</vt:lpstr>
      <vt:lpstr>PowerPoint Presentation</vt:lpstr>
      <vt:lpstr>      În perioada 21-25 aprilie 2025  a avut loc mobilitatea Erasmus , parte a proiectul de acreditare “Școala Inteligențelor multiple”. </vt:lpstr>
      <vt:lpstr>ȘCOALA INTELIGENȚELOR MULTIPLE</vt:lpstr>
      <vt:lpstr>PowerPoint Presentation</vt:lpstr>
      <vt:lpstr> Inteligența logico-matematică  Oamenii care posedă o inteligență logico-matematică superioară au abilități de recunoaștere a tiparelor, deducție și analiză logică a problemelor. Pentru ei, numerele, relațiile și tiparele se transformă în concepte. </vt:lpstr>
      <vt:lpstr>     Inteligenta logico-matematica se manifesta prin interes si performanta in sarcini care presupun lucrul cu numerele, rationamentul logico-matematic, un anumit algoritm ce due la rezolvarea problemei. O persoana care are aceasta inteligenta dezvoltata are plăcerea de a rezolva probleme, de a lucra cu cifre, raţionează inductiv şi deductiv, are un bun discernământ în cee ce priveşte relaţiile şi conexiunile, realizează calcule complexe, are gândire ştiinţifică.</vt:lpstr>
      <vt:lpstr>          Inteligența interpersonală  se referă la abilitatea unui copil de a lega o relație pozitivă cu cei din jur, precum și la gestionarea relațiilor personale și, în viața de adult, a celor profesionale. Îmbunătățirea abilităților inteligenței interpersonale contribuie la înțelegerea în profunzime a emoțiilor oamenilor și poate determina, de asemenea, modul în care copilul interacționează cu ei pe baza acestor emoții.  </vt:lpstr>
      <vt:lpstr>Dezvoltarea inteligenței interpersonale </vt:lpstr>
      <vt:lpstr>Inteligența vizual-spațială se referă la abilitatea unei persoane de a percepe, a analiza și a înțelege informația vizuală existentă în mediul înconjurător. </vt:lpstr>
      <vt:lpstr>PowerPoint Presentation</vt:lpstr>
      <vt:lpstr>ERASMUS Școala inteligențelor multiple Aprilie 2025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florentina.gusti@yahoo.com</dc:creator>
  <cp:lastModifiedBy>florentina.gusti@yahoo.com</cp:lastModifiedBy>
  <cp:revision>17</cp:revision>
  <dcterms:created xsi:type="dcterms:W3CDTF">2025-05-25T15:18:32Z</dcterms:created>
  <dcterms:modified xsi:type="dcterms:W3CDTF">2025-05-25T17:47:33Z</dcterms:modified>
</cp:coreProperties>
</file>